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256" r:id="rId5"/>
    <p:sldId id="1991017421" r:id="rId6"/>
    <p:sldId id="853" r:id="rId7"/>
    <p:sldId id="1991017403" r:id="rId8"/>
    <p:sldId id="260" r:id="rId9"/>
    <p:sldId id="258" r:id="rId10"/>
    <p:sldId id="1991017398" r:id="rId11"/>
    <p:sldId id="257" r:id="rId12"/>
    <p:sldId id="259" r:id="rId13"/>
    <p:sldId id="1991017433" r:id="rId14"/>
    <p:sldId id="854" r:id="rId15"/>
    <p:sldId id="1991017420" r:id="rId16"/>
    <p:sldId id="2147471238" r:id="rId17"/>
    <p:sldId id="2147471239" r:id="rId18"/>
    <p:sldId id="2147471240" r:id="rId19"/>
    <p:sldId id="1991017400" r:id="rId20"/>
    <p:sldId id="858" r:id="rId21"/>
    <p:sldId id="857" r:id="rId22"/>
    <p:sldId id="856" r:id="rId23"/>
    <p:sldId id="859" r:id="rId24"/>
    <p:sldId id="1991017405" r:id="rId25"/>
    <p:sldId id="860" r:id="rId26"/>
    <p:sldId id="1991017395" r:id="rId27"/>
    <p:sldId id="861" r:id="rId28"/>
    <p:sldId id="862" r:id="rId29"/>
    <p:sldId id="863" r:id="rId30"/>
    <p:sldId id="1991017406" r:id="rId31"/>
    <p:sldId id="1991017412" r:id="rId32"/>
    <p:sldId id="1991017413" r:id="rId33"/>
    <p:sldId id="1991017414" r:id="rId34"/>
    <p:sldId id="1991017417" r:id="rId35"/>
    <p:sldId id="1991017425" r:id="rId36"/>
    <p:sldId id="1991017415" r:id="rId37"/>
    <p:sldId id="1991017402" r:id="rId38"/>
    <p:sldId id="1991017401" r:id="rId39"/>
    <p:sldId id="1991017404" r:id="rId40"/>
    <p:sldId id="1991017408" r:id="rId41"/>
    <p:sldId id="1991017411" r:id="rId42"/>
    <p:sldId id="1991017426" r:id="rId43"/>
    <p:sldId id="1991017418" r:id="rId44"/>
    <p:sldId id="1991017419" r:id="rId45"/>
    <p:sldId id="1991017422" r:id="rId46"/>
    <p:sldId id="1991017423" r:id="rId47"/>
    <p:sldId id="1991017427" r:id="rId48"/>
    <p:sldId id="1991017428" r:id="rId49"/>
    <p:sldId id="1991017430" r:id="rId50"/>
    <p:sldId id="1991017437" r:id="rId51"/>
    <p:sldId id="1991017435" r:id="rId52"/>
    <p:sldId id="1991017436" r:id="rId53"/>
    <p:sldId id="1991017429" r:id="rId54"/>
    <p:sldId id="1991017434" r:id="rId55"/>
    <p:sldId id="1991017431" r:id="rId56"/>
    <p:sldId id="1991017438" r:id="rId57"/>
    <p:sldId id="1991017439" r:id="rId58"/>
    <p:sldId id="1991017440" r:id="rId59"/>
    <p:sldId id="2147471241" r:id="rId60"/>
    <p:sldId id="1991017409" r:id="rId61"/>
    <p:sldId id="1991017407" r:id="rId62"/>
    <p:sldId id="199101741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sumer Goods" id="{FFE3DF5F-F573-403B-98B6-AEDD11267FC3}">
          <p14:sldIdLst>
            <p14:sldId id="256"/>
            <p14:sldId id="1991017421"/>
            <p14:sldId id="853"/>
            <p14:sldId id="1991017403"/>
          </p14:sldIdLst>
        </p14:section>
        <p14:section name="Market Analyser" id="{40CFA32B-192F-4E8F-855A-32B8ABBB38DD}">
          <p14:sldIdLst>
            <p14:sldId id="260"/>
            <p14:sldId id="258"/>
            <p14:sldId id="1991017398"/>
            <p14:sldId id="257"/>
            <p14:sldId id="259"/>
            <p14:sldId id="1991017433"/>
            <p14:sldId id="854"/>
            <p14:sldId id="1991017420"/>
            <p14:sldId id="2147471238"/>
            <p14:sldId id="2147471239"/>
            <p14:sldId id="2147471240"/>
            <p14:sldId id="1991017400"/>
          </p14:sldIdLst>
        </p14:section>
        <p14:section name="Product Launch Analytics" id="{929588AD-F270-40CD-BE14-4564336F7EC4}">
          <p14:sldIdLst>
            <p14:sldId id="858"/>
            <p14:sldId id="857"/>
            <p14:sldId id="856"/>
            <p14:sldId id="859"/>
            <p14:sldId id="1991017405"/>
          </p14:sldIdLst>
        </p14:section>
        <p14:section name="Analysis (Reports)" id="{36BC3FC9-FB18-49AB-B690-273DCF694D40}">
          <p14:sldIdLst>
            <p14:sldId id="860"/>
            <p14:sldId id="1991017395"/>
            <p14:sldId id="861"/>
            <p14:sldId id="862"/>
            <p14:sldId id="863"/>
            <p14:sldId id="1991017406"/>
          </p14:sldIdLst>
        </p14:section>
        <p14:section name="Countries" id="{CFBBE504-9A65-4E72-86B2-9A71CE9A7C80}">
          <p14:sldIdLst>
            <p14:sldId id="1991017412"/>
            <p14:sldId id="1991017413"/>
            <p14:sldId id="1991017414"/>
            <p14:sldId id="1991017417"/>
            <p14:sldId id="1991017425"/>
            <p14:sldId id="1991017415"/>
          </p14:sldIdLst>
        </p14:section>
        <p14:section name="Companies" id="{4A87D3D2-4582-4F70-B276-0D5CA7525C41}">
          <p14:sldIdLst>
            <p14:sldId id="1991017402"/>
            <p14:sldId id="1991017401"/>
            <p14:sldId id="1991017404"/>
            <p14:sldId id="1991017408"/>
            <p14:sldId id="1991017411"/>
          </p14:sldIdLst>
        </p14:section>
        <p14:section name="TrendSights" id="{6FB7B589-9544-4AC2-9454-68B98DB5C4FB}">
          <p14:sldIdLst>
            <p14:sldId id="1991017426"/>
            <p14:sldId id="1991017418"/>
            <p14:sldId id="1991017419"/>
            <p14:sldId id="1991017422"/>
            <p14:sldId id="1991017423"/>
          </p14:sldIdLst>
        </p14:section>
        <p14:section name="AI HUB" id="{18FFFD2A-F9B6-435C-B962-D09B4EA6CF9A}">
          <p14:sldIdLst>
            <p14:sldId id="1991017427"/>
            <p14:sldId id="1991017428"/>
            <p14:sldId id="1991017430"/>
            <p14:sldId id="1991017437"/>
            <p14:sldId id="1991017435"/>
            <p14:sldId id="1991017436"/>
            <p14:sldId id="1991017429"/>
            <p14:sldId id="1991017434"/>
            <p14:sldId id="1991017431"/>
            <p14:sldId id="1991017438"/>
            <p14:sldId id="1991017439"/>
            <p14:sldId id="1991017440"/>
            <p14:sldId id="2147471241"/>
          </p14:sldIdLst>
        </p14:section>
        <p14:section name="Tutorial Videos" id="{61AB8D3F-9F96-4401-A5D3-48C422CF1BD2}">
          <p14:sldIdLst>
            <p14:sldId id="1991017409"/>
            <p14:sldId id="1991017407"/>
            <p14:sldId id="19910174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469E5B-8E2F-2BB5-2258-DC9A814D8BB2}" name="Boyana Mutafchiyska" initials="" userId="S::Boyana.Mutafchiyska@globaldata.com::03201a04-9258-45d9-b4c0-c909a4884c3c" providerId="AD"/>
  <p188:author id="{9569A164-5191-8E43-EB96-CA434385100D}" name="Hannah Davies" initials="HD" userId="S::Hannah.Davies@globaldata.com::cd8fee69-cfcc-4f46-bb88-294ab2687f4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0066"/>
    <a:srgbClr val="A5BBE3"/>
    <a:srgbClr val="0B1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9C80B-3158-A65D-8EBA-583553E1477B}" v="3" dt="2024-09-27T09:05:35.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92A1D-738C-4015-BEC7-B5319FEB9DBC}"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CB1A9-A3A2-4E8A-88A4-F2AF69F50A67}" type="slidenum">
              <a:rPr lang="en-GB" smtClean="0"/>
              <a:t>‹#›</a:t>
            </a:fld>
            <a:endParaRPr lang="en-GB"/>
          </a:p>
        </p:txBody>
      </p:sp>
    </p:spTree>
    <p:extLst>
      <p:ext uri="{BB962C8B-B14F-4D97-AF65-F5344CB8AC3E}">
        <p14:creationId xmlns:p14="http://schemas.microsoft.com/office/powerpoint/2010/main" val="215697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F2BC-40D6-8180-F6E8-681F88748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BDE8A6-32E5-0C26-446D-ECC5CC3E3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EACBB2-2358-89EA-10FF-7F17328D5867}"/>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5" name="Footer Placeholder 4">
            <a:extLst>
              <a:ext uri="{FF2B5EF4-FFF2-40B4-BE49-F238E27FC236}">
                <a16:creationId xmlns:a16="http://schemas.microsoft.com/office/drawing/2014/main" id="{E37BB2AD-A302-DC48-F56B-FB515960B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5EAC10-4C96-8138-CAC3-B43877FCF885}"/>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3223697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440D-7919-2702-34AF-9F6081E9CA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EE6DE5-93D8-982B-3004-717186E6E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030FB-5D04-684C-0480-B97377ACCAD7}"/>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5" name="Footer Placeholder 4">
            <a:extLst>
              <a:ext uri="{FF2B5EF4-FFF2-40B4-BE49-F238E27FC236}">
                <a16:creationId xmlns:a16="http://schemas.microsoft.com/office/drawing/2014/main" id="{33E816AC-F230-FB53-B9E7-5A967BC9F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82EBD-5467-B546-BFC0-BCA54B983863}"/>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6497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45FF50-0623-FCD8-88CB-251522A11F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140796-5C3A-098D-06C8-0749CF1AF4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C55FE4-D1A9-1FDE-990A-56EB6B96751C}"/>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5" name="Footer Placeholder 4">
            <a:extLst>
              <a:ext uri="{FF2B5EF4-FFF2-40B4-BE49-F238E27FC236}">
                <a16:creationId xmlns:a16="http://schemas.microsoft.com/office/drawing/2014/main" id="{653F3190-256A-A3CB-9AF0-FBC7AA740B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E2724B-FBB6-C24C-6E6D-749FE98F72BE}"/>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2528638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 page 1">
    <p:spTree>
      <p:nvGrpSpPr>
        <p:cNvPr id="1" name=""/>
        <p:cNvGrpSpPr/>
        <p:nvPr/>
      </p:nvGrpSpPr>
      <p:grpSpPr>
        <a:xfrm>
          <a:off x="0" y="0"/>
          <a:ext cx="0" cy="0"/>
          <a:chOff x="0" y="0"/>
          <a:chExt cx="0" cy="0"/>
        </a:xfrm>
      </p:grpSpPr>
      <p:sp>
        <p:nvSpPr>
          <p:cNvPr id="8" name="Rectangle 7"/>
          <p:cNvSpPr/>
          <p:nvPr userDrawn="1"/>
        </p:nvSpPr>
        <p:spPr>
          <a:xfrm>
            <a:off x="55621" y="6572515"/>
            <a:ext cx="4896544" cy="306064"/>
          </a:xfrm>
          <a:prstGeom prst="rect">
            <a:avLst/>
          </a:prstGeom>
          <a:noFill/>
        </p:spPr>
        <p:txBody>
          <a:bodyPr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2F283C"/>
              </a:solidFill>
              <a:effectLst/>
              <a:uLnTx/>
              <a:uFillTx/>
              <a:latin typeface="Calibri" panose="020F0502020204030204" pitchFamily="34" charset="0"/>
              <a:ea typeface="+mn-ea"/>
              <a:cs typeface="Calibri" panose="020F0502020204030204" pitchFamily="34" charset="0"/>
            </a:endParaRPr>
          </a:p>
        </p:txBody>
      </p:sp>
      <p:sp>
        <p:nvSpPr>
          <p:cNvPr id="7" name="Text Placeholder 4">
            <a:extLst>
              <a:ext uri="{FF2B5EF4-FFF2-40B4-BE49-F238E27FC236}">
                <a16:creationId xmlns:a16="http://schemas.microsoft.com/office/drawing/2014/main" id="{05DCA39B-FF33-41A2-834E-8AC312B01294}"/>
              </a:ext>
            </a:extLst>
          </p:cNvPr>
          <p:cNvSpPr>
            <a:spLocks noGrp="1"/>
          </p:cNvSpPr>
          <p:nvPr>
            <p:ph type="body" sz="quarter" idx="14" hasCustomPrompt="1"/>
          </p:nvPr>
        </p:nvSpPr>
        <p:spPr>
          <a:xfrm>
            <a:off x="3462738" y="364695"/>
            <a:ext cx="7791037" cy="273801"/>
          </a:xfrm>
          <a:prstGeom prst="rect">
            <a:avLst/>
          </a:prstGeom>
        </p:spPr>
        <p:txBody>
          <a:bodyPr lIns="0" anchor="t"/>
          <a:lstStyle>
            <a:lvl1pPr marL="0" indent="0">
              <a:lnSpc>
                <a:spcPts val="2000"/>
              </a:lnSpc>
              <a:buNone/>
              <a:defRPr sz="24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here</a:t>
            </a:r>
          </a:p>
        </p:txBody>
      </p:sp>
      <p:sp>
        <p:nvSpPr>
          <p:cNvPr id="11" name="Vertical Text Placeholder 2">
            <a:extLst>
              <a:ext uri="{FF2B5EF4-FFF2-40B4-BE49-F238E27FC236}">
                <a16:creationId xmlns:a16="http://schemas.microsoft.com/office/drawing/2014/main" id="{880AC271-692A-4677-8EEF-F207E91A9BF7}"/>
              </a:ext>
            </a:extLst>
          </p:cNvPr>
          <p:cNvSpPr>
            <a:spLocks noGrp="1"/>
          </p:cNvSpPr>
          <p:nvPr>
            <p:ph type="body" orient="vert" idx="26" hasCustomPrompt="1"/>
          </p:nvPr>
        </p:nvSpPr>
        <p:spPr>
          <a:xfrm>
            <a:off x="3325101" y="6316979"/>
            <a:ext cx="7856128" cy="203683"/>
          </a:xfrm>
          <a:prstGeom prst="rect">
            <a:avLst/>
          </a:prstGeom>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800">
                <a:solidFill>
                  <a:srgbClr val="37393D"/>
                </a:solidFill>
                <a:latin typeface="+mn-lt"/>
              </a:defRPr>
            </a:lvl1pPr>
            <a:lvl2pPr>
              <a:defRPr sz="1200">
                <a:latin typeface="+mj-lt"/>
              </a:defRPr>
            </a:lvl2pPr>
            <a:lvl3pPr>
              <a:defRPr sz="1100">
                <a:latin typeface="+mj-lt"/>
              </a:defRPr>
            </a:lvl3pPr>
            <a:lvl4pPr>
              <a:defRPr sz="1050">
                <a:latin typeface="+mj-lt"/>
              </a:defRPr>
            </a:lvl4pPr>
            <a:lvl5pPr>
              <a:defRPr sz="1050">
                <a:latin typeface="+mj-lt"/>
              </a:defRPr>
            </a:lvl5pPr>
          </a:lstStyle>
          <a:p>
            <a:pPr lvl="0"/>
            <a:r>
              <a:rPr lang="en-US"/>
              <a:t>Source:</a:t>
            </a:r>
          </a:p>
        </p:txBody>
      </p:sp>
      <p:sp>
        <p:nvSpPr>
          <p:cNvPr id="6" name="Text Placeholder 4">
            <a:extLst>
              <a:ext uri="{FF2B5EF4-FFF2-40B4-BE49-F238E27FC236}">
                <a16:creationId xmlns:a16="http://schemas.microsoft.com/office/drawing/2014/main" id="{C57294B1-AD9A-4FF9-9E92-BA4FAA57F6A4}"/>
              </a:ext>
            </a:extLst>
          </p:cNvPr>
          <p:cNvSpPr>
            <a:spLocks noGrp="1"/>
          </p:cNvSpPr>
          <p:nvPr>
            <p:ph type="body" sz="quarter" idx="16" hasCustomPrompt="1"/>
          </p:nvPr>
        </p:nvSpPr>
        <p:spPr>
          <a:xfrm>
            <a:off x="3462738" y="656968"/>
            <a:ext cx="7718491" cy="273801"/>
          </a:xfrm>
          <a:prstGeom prst="rect">
            <a:avLst/>
          </a:prstGeom>
        </p:spPr>
        <p:txBody>
          <a:bodyPr lIns="0" anchor="t"/>
          <a:lstStyle>
            <a:lvl1pPr marL="0" indent="0">
              <a:lnSpc>
                <a:spcPct val="100000"/>
              </a:lnSpc>
              <a:buNone/>
              <a:defRPr sz="1600">
                <a:solidFill>
                  <a:srgbClr val="37393D"/>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p:txBody>
      </p:sp>
    </p:spTree>
    <p:extLst>
      <p:ext uri="{BB962C8B-B14F-4D97-AF65-F5344CB8AC3E}">
        <p14:creationId xmlns:p14="http://schemas.microsoft.com/office/powerpoint/2010/main" val="76829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D830D75E-37D0-4750-8896-B81E7F129B2A}"/>
              </a:ext>
            </a:extLst>
          </p:cNvPr>
          <p:cNvSpPr>
            <a:spLocks noGrp="1"/>
          </p:cNvSpPr>
          <p:nvPr>
            <p:ph type="body" sz="quarter" idx="14" hasCustomPrompt="1"/>
          </p:nvPr>
        </p:nvSpPr>
        <p:spPr>
          <a:xfrm>
            <a:off x="547940" y="364695"/>
            <a:ext cx="10633289" cy="273801"/>
          </a:xfrm>
          <a:prstGeom prst="rect">
            <a:avLst/>
          </a:prstGeom>
        </p:spPr>
        <p:txBody>
          <a:bodyPr lIns="0" anchor="t"/>
          <a:lstStyle>
            <a:lvl1pPr marL="0" indent="0">
              <a:lnSpc>
                <a:spcPts val="2000"/>
              </a:lnSpc>
              <a:buNone/>
              <a:defRPr sz="2400">
                <a:solidFill>
                  <a:schemeClr val="tx1"/>
                </a:solidFill>
                <a:latin typeface="+mn-lt"/>
                <a:cs typeface="Calibri" panose="020F050202020403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here</a:t>
            </a:r>
          </a:p>
        </p:txBody>
      </p:sp>
    </p:spTree>
    <p:extLst>
      <p:ext uri="{BB962C8B-B14F-4D97-AF65-F5344CB8AC3E}">
        <p14:creationId xmlns:p14="http://schemas.microsoft.com/office/powerpoint/2010/main" val="12723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6BDD3-154A-4D9E-8F3D-38E2F28C4A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6D2E4-F712-F21C-81A9-4492DB7B1B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8FD831-2332-D606-C1ED-3EC37F2D8F5F}"/>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5" name="Footer Placeholder 4">
            <a:extLst>
              <a:ext uri="{FF2B5EF4-FFF2-40B4-BE49-F238E27FC236}">
                <a16:creationId xmlns:a16="http://schemas.microsoft.com/office/drawing/2014/main" id="{3B928A2B-6F14-4A0F-AE43-A1D8C6D9E6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7DE588-95A2-FFCF-F3DE-7FC4B962113B}"/>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44194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FAD2-1530-E6F6-865A-45377F87F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F8C04C-06A3-F783-C2A1-8E26129913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8FC79D-F0C2-06F3-925F-99F5A0A0769B}"/>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5" name="Footer Placeholder 4">
            <a:extLst>
              <a:ext uri="{FF2B5EF4-FFF2-40B4-BE49-F238E27FC236}">
                <a16:creationId xmlns:a16="http://schemas.microsoft.com/office/drawing/2014/main" id="{B69EDAE8-EC48-CEAC-2BE2-AB7638C3A5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EF5133-602C-0FD2-F464-A983FEAA6DEF}"/>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46778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8C62-B000-18A0-0EEB-9E4396590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B8841A-E366-7C48-EFF2-D5E1DE1827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6A663B-F650-8C91-2FDA-94CB002B6C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A2D83B-E52B-B86B-922C-F2C10A708177}"/>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6" name="Footer Placeholder 5">
            <a:extLst>
              <a:ext uri="{FF2B5EF4-FFF2-40B4-BE49-F238E27FC236}">
                <a16:creationId xmlns:a16="http://schemas.microsoft.com/office/drawing/2014/main" id="{4708BE75-A6F7-53AB-7A11-F8713921BE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C827ED-2DF4-ACC5-2D03-B982E882517E}"/>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56528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F38E-9231-E94B-8679-37164960EF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7642D7-6FF5-6C70-A0FD-ADFCDE77AD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E44C46-2B6C-DB99-B160-9891292348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83B3AA-16D1-0F51-1C24-103F36220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CC046-675F-DFC1-401F-F7F499FB5D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804BE1-CFA4-8E7C-1A1D-F7EB4982830F}"/>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8" name="Footer Placeholder 7">
            <a:extLst>
              <a:ext uri="{FF2B5EF4-FFF2-40B4-BE49-F238E27FC236}">
                <a16:creationId xmlns:a16="http://schemas.microsoft.com/office/drawing/2014/main" id="{15BEA758-0049-8278-4564-72A2EFD46C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02772A-FF62-DD79-DDB1-708FEFA7BED5}"/>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248277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0252-D326-4AA4-5BF4-DC1C9FE63D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9D6110-CE67-E066-5049-4F0CC183F208}"/>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4" name="Footer Placeholder 3">
            <a:extLst>
              <a:ext uri="{FF2B5EF4-FFF2-40B4-BE49-F238E27FC236}">
                <a16:creationId xmlns:a16="http://schemas.microsoft.com/office/drawing/2014/main" id="{E86328B6-6976-99B6-3683-23A5A403BE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8D9183-DA76-89C4-BF07-08278551A7DD}"/>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67537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E85CA6-8345-9775-01C3-4F025B044AE0}"/>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3" name="Footer Placeholder 2">
            <a:extLst>
              <a:ext uri="{FF2B5EF4-FFF2-40B4-BE49-F238E27FC236}">
                <a16:creationId xmlns:a16="http://schemas.microsoft.com/office/drawing/2014/main" id="{1785724D-D9B6-6636-D9F8-C9709F5B13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C24378-CF89-E742-E043-4F130CF6DFE6}"/>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34728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8800-0AB6-77D6-D573-577BA088B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4B15D1-5437-F532-C0AA-96C0A757D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370E4B-3775-9CC2-0725-F7B7CD3607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6F820-BF38-EE9A-305E-4739A058E78B}"/>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6" name="Footer Placeholder 5">
            <a:extLst>
              <a:ext uri="{FF2B5EF4-FFF2-40B4-BE49-F238E27FC236}">
                <a16:creationId xmlns:a16="http://schemas.microsoft.com/office/drawing/2014/main" id="{2406D019-82E3-6858-7E98-CEE92013EF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CD124D-9A60-1EF7-30E6-2BD65A3C19F8}"/>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417124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3D62-766A-E35A-C203-002089836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194DA4-8620-C329-FA84-1EAF9B89F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77DFB5-920F-6825-1D97-6A6ACFDFD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94242-6146-4D7C-C005-A57B84AEA9B3}"/>
              </a:ext>
            </a:extLst>
          </p:cNvPr>
          <p:cNvSpPr>
            <a:spLocks noGrp="1"/>
          </p:cNvSpPr>
          <p:nvPr>
            <p:ph type="dt" sz="half" idx="10"/>
          </p:nvPr>
        </p:nvSpPr>
        <p:spPr/>
        <p:txBody>
          <a:bodyPr/>
          <a:lstStyle/>
          <a:p>
            <a:fld id="{716BD981-E5AE-4BC7-A336-98B182217191}" type="datetimeFigureOut">
              <a:rPr lang="en-GB" smtClean="0"/>
              <a:t>04/10/2024</a:t>
            </a:fld>
            <a:endParaRPr lang="en-GB"/>
          </a:p>
        </p:txBody>
      </p:sp>
      <p:sp>
        <p:nvSpPr>
          <p:cNvPr id="6" name="Footer Placeholder 5">
            <a:extLst>
              <a:ext uri="{FF2B5EF4-FFF2-40B4-BE49-F238E27FC236}">
                <a16:creationId xmlns:a16="http://schemas.microsoft.com/office/drawing/2014/main" id="{F186697E-2B35-1967-D58F-05C305E44C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BBAE49-4403-39A4-9F26-4D92C2AD3CCA}"/>
              </a:ext>
            </a:extLst>
          </p:cNvPr>
          <p:cNvSpPr>
            <a:spLocks noGrp="1"/>
          </p:cNvSpPr>
          <p:nvPr>
            <p:ph type="sldNum" sz="quarter" idx="12"/>
          </p:nvPr>
        </p:nvSpPr>
        <p:spPr/>
        <p:txBody>
          <a:bodyPr/>
          <a:lstStyle/>
          <a:p>
            <a:fld id="{77E73DA6-EC05-47B7-B41E-E540B3100887}" type="slidenum">
              <a:rPr lang="en-GB" smtClean="0"/>
              <a:t>‹#›</a:t>
            </a:fld>
            <a:endParaRPr lang="en-GB"/>
          </a:p>
        </p:txBody>
      </p:sp>
    </p:spTree>
    <p:extLst>
      <p:ext uri="{BB962C8B-B14F-4D97-AF65-F5344CB8AC3E}">
        <p14:creationId xmlns:p14="http://schemas.microsoft.com/office/powerpoint/2010/main" val="277209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D27AC-4F22-2D82-4E5E-D955DA077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5CA8AA-79F3-992E-3F02-9F13034D5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922F7E-F2F8-A244-53A7-0FD94D183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BD981-E5AE-4BC7-A336-98B182217191}" type="datetimeFigureOut">
              <a:rPr lang="en-GB" smtClean="0"/>
              <a:t>04/10/2024</a:t>
            </a:fld>
            <a:endParaRPr lang="en-GB"/>
          </a:p>
        </p:txBody>
      </p:sp>
      <p:sp>
        <p:nvSpPr>
          <p:cNvPr id="5" name="Footer Placeholder 4">
            <a:extLst>
              <a:ext uri="{FF2B5EF4-FFF2-40B4-BE49-F238E27FC236}">
                <a16:creationId xmlns:a16="http://schemas.microsoft.com/office/drawing/2014/main" id="{CE933ADB-8584-1A34-39D5-E1021FFEC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5CCA54-4190-CE31-C9D5-FE4CBF233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73DA6-EC05-47B7-B41E-E540B3100887}" type="slidenum">
              <a:rPr lang="en-GB" smtClean="0"/>
              <a:t>‹#›</a:t>
            </a:fld>
            <a:endParaRPr lang="en-GB"/>
          </a:p>
        </p:txBody>
      </p:sp>
    </p:spTree>
    <p:extLst>
      <p:ext uri="{BB962C8B-B14F-4D97-AF65-F5344CB8AC3E}">
        <p14:creationId xmlns:p14="http://schemas.microsoft.com/office/powerpoint/2010/main" val="961108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lobaldata.com/newsletter-subscription/"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loom.com/share/a6f7b701c94148cda9b586cf1103dae0?sid=51fbdb27-2e5e-45cf-8993-4fe374fb0838"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om.com/share/141d0b2bfff74ccdbe1f91fa54a90f3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7.xml.rels><?xml version="1.0" encoding="UTF-8" standalone="yes"?>
<Relationships xmlns="http://schemas.openxmlformats.org/package/2006/relationships"><Relationship Id="rId2" Type="http://schemas.openxmlformats.org/officeDocument/2006/relationships/hyperlink" Target="https://pla-consumer.globaldata.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onsumer.globaldata.com/DataAnalyser/#/createView"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nsumer.globaldata.com/DataAnalyser/#/createView"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s://www.loom.com/share/40dc68d6d8494710944f069cc8d8940d"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2.xml.rels><?xml version="1.0" encoding="UTF-8" standalone="yes"?>
<Relationships xmlns="http://schemas.openxmlformats.org/package/2006/relationships"><Relationship Id="rId2" Type="http://schemas.openxmlformats.org/officeDocument/2006/relationships/hyperlink" Target="https://consumer.globaldata.com/Analysis/Searc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www.loom.com/share/d08dc10bc0064243a6920684062b51d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8.xml.rels><?xml version="1.0" encoding="UTF-8" standalone="yes"?>
<Relationships xmlns="http://schemas.openxmlformats.org/package/2006/relationships"><Relationship Id="rId2" Type="http://schemas.openxmlformats.org/officeDocument/2006/relationships/hyperlink" Target="https://consumer.globaldata.com/Geography/Inde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loom.com/share/d0e54e9292054a1bbe2adca5c1c0d13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34.xml.rels><?xml version="1.0" encoding="UTF-8" standalone="yes"?>
<Relationships xmlns="http://schemas.openxmlformats.org/package/2006/relationships"><Relationship Id="rId2" Type="http://schemas.openxmlformats.org/officeDocument/2006/relationships/hyperlink" Target="https://consumer.globaldata.com/Company/Index?recordtype=Compani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hyperlink" Target="https://www.loom.com/share/830e5d7d378a4b90a2ba32f12c4b384b"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gif"/></Relationships>
</file>

<file path=ppt/slides/_rels/slide39.xml.rels><?xml version="1.0" encoding="UTF-8" standalone="yes"?>
<Relationships xmlns="http://schemas.openxmlformats.org/package/2006/relationships"><Relationship Id="rId2" Type="http://schemas.openxmlformats.org/officeDocument/2006/relationships/hyperlink" Target="https://consumer.globaldata.com/TrendSigh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loom.com/share/9da8f643e2034ae78e8d9e033abffff6" TargetMode="External"/><Relationship Id="rId1" Type="http://schemas.openxmlformats.org/officeDocument/2006/relationships/slideLayout" Target="../slideLayouts/slideLayout2.xml"/><Relationship Id="rId4" Type="http://schemas.openxmlformats.org/officeDocument/2006/relationships/hyperlink" Target="https://www.loom.com/share/9da8f643e2034ae78e8d9e033abffff6?sid=6ddb56ba-8149-4810-80de-b0681196804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loom.com/share/0d5ff7e83aa542faafafad14fbd499d1"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2.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ic-help.globaldata.com/en/articles/8474200-introduction-to-ai-hub"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onsumer.globaldata.com/DataAnalyser/#/createView"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loom.com/share/fb6614ba0c374d38bfc70be8e770e0b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9.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loom.com/share/a94030e202e6410d803941876387020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0.gif"/></Relationships>
</file>

<file path=ppt/slides/_rels/slide59.xml.rels><?xml version="1.0" encoding="UTF-8" standalone="yes"?>
<Relationships xmlns="http://schemas.openxmlformats.org/package/2006/relationships"><Relationship Id="rId3" Type="http://schemas.openxmlformats.org/officeDocument/2006/relationships/hyperlink" Target="https://www.loom.com/share/1b58599d79804929be4fd8af612a3901"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1.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onsumer.globaldata.com/Analysis/details/globaldataconsumertaxonomy202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7D9F-F2AB-1FBA-C8AF-79594A2DA64B}"/>
              </a:ext>
            </a:extLst>
          </p:cNvPr>
          <p:cNvSpPr>
            <a:spLocks noGrp="1"/>
          </p:cNvSpPr>
          <p:nvPr>
            <p:ph type="ctrTitle"/>
          </p:nvPr>
        </p:nvSpPr>
        <p:spPr>
          <a:xfrm>
            <a:off x="2239818" y="1778466"/>
            <a:ext cx="7712364" cy="2509227"/>
          </a:xfrm>
          <a:solidFill>
            <a:srgbClr val="0B153B"/>
          </a:solidFill>
        </p:spPr>
        <p:txBody>
          <a:bodyPr>
            <a:normAutofit fontScale="90000"/>
          </a:bodyPr>
          <a:lstStyle/>
          <a:p>
            <a:r>
              <a:rPr lang="en-GB">
                <a:solidFill>
                  <a:schemeClr val="bg1"/>
                </a:solidFill>
              </a:rPr>
              <a:t>Consumer Intelligence Centre</a:t>
            </a:r>
            <a:br>
              <a:rPr lang="en-GB">
                <a:solidFill>
                  <a:schemeClr val="bg1"/>
                </a:solidFill>
              </a:rPr>
            </a:br>
            <a:r>
              <a:rPr lang="en-GB">
                <a:solidFill>
                  <a:schemeClr val="bg1"/>
                </a:solidFill>
              </a:rPr>
              <a:t>How to Guide </a:t>
            </a:r>
          </a:p>
        </p:txBody>
      </p:sp>
      <p:pic>
        <p:nvPicPr>
          <p:cNvPr id="5" name="Picture 4">
            <a:hlinkClick r:id="rId2"/>
            <a:extLst>
              <a:ext uri="{FF2B5EF4-FFF2-40B4-BE49-F238E27FC236}">
                <a16:creationId xmlns:a16="http://schemas.microsoft.com/office/drawing/2014/main" id="{54150737-5E32-D803-0EB4-4B51758183F9}"/>
              </a:ext>
            </a:extLst>
          </p:cNvPr>
          <p:cNvPicPr>
            <a:picLocks noChangeAspect="1"/>
          </p:cNvPicPr>
          <p:nvPr/>
        </p:nvPicPr>
        <p:blipFill>
          <a:blip r:embed="rId3"/>
          <a:stretch>
            <a:fillRect/>
          </a:stretch>
        </p:blipFill>
        <p:spPr>
          <a:xfrm>
            <a:off x="0" y="6013840"/>
            <a:ext cx="12192000" cy="844159"/>
          </a:xfrm>
          <a:prstGeom prst="rect">
            <a:avLst/>
          </a:prstGeom>
        </p:spPr>
      </p:pic>
      <p:pic>
        <p:nvPicPr>
          <p:cNvPr id="1026" name="Picture 2" descr="economic costs of obesity ...">
            <a:extLst>
              <a:ext uri="{FF2B5EF4-FFF2-40B4-BE49-F238E27FC236}">
                <a16:creationId xmlns:a16="http://schemas.microsoft.com/office/drawing/2014/main" id="{84DC5019-C56B-AEEA-D55E-427C1877E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92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C8813B-1AD9-391A-C259-C1F38CAC4814}"/>
              </a:ext>
            </a:extLst>
          </p:cNvPr>
          <p:cNvPicPr>
            <a:picLocks noGrp="1" noChangeAspect="1"/>
          </p:cNvPicPr>
          <p:nvPr>
            <p:ph idx="1"/>
          </p:nvPr>
        </p:nvPicPr>
        <p:blipFill>
          <a:blip r:embed="rId2"/>
          <a:stretch>
            <a:fillRect/>
          </a:stretch>
        </p:blipFill>
        <p:spPr>
          <a:xfrm>
            <a:off x="230048" y="338391"/>
            <a:ext cx="7800466" cy="3903663"/>
          </a:xfrm>
        </p:spPr>
      </p:pic>
      <p:sp>
        <p:nvSpPr>
          <p:cNvPr id="6" name="Vertical Text Placeholder 36">
            <a:extLst>
              <a:ext uri="{FF2B5EF4-FFF2-40B4-BE49-F238E27FC236}">
                <a16:creationId xmlns:a16="http://schemas.microsoft.com/office/drawing/2014/main" id="{D2F2A23B-F50F-9A1E-4D5C-F0A12FDFA0F0}"/>
              </a:ext>
            </a:extLst>
          </p:cNvPr>
          <p:cNvSpPr txBox="1">
            <a:spLocks/>
          </p:cNvSpPr>
          <p:nvPr/>
        </p:nvSpPr>
        <p:spPr>
          <a:xfrm>
            <a:off x="4872686" y="1694718"/>
            <a:ext cx="3064220" cy="2674209"/>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200" b="0">
              <a:solidFill>
                <a:srgbClr val="FF0000"/>
              </a:solidFill>
            </a:endParaRPr>
          </a:p>
        </p:txBody>
      </p:sp>
      <p:cxnSp>
        <p:nvCxnSpPr>
          <p:cNvPr id="7" name="Straight Arrow Connector 6">
            <a:extLst>
              <a:ext uri="{FF2B5EF4-FFF2-40B4-BE49-F238E27FC236}">
                <a16:creationId xmlns:a16="http://schemas.microsoft.com/office/drawing/2014/main" id="{6AA60389-A8C9-64A2-BD9E-A071777C3BCA}"/>
              </a:ext>
            </a:extLst>
          </p:cNvPr>
          <p:cNvCxnSpPr>
            <a:cxnSpLocks/>
          </p:cNvCxnSpPr>
          <p:nvPr/>
        </p:nvCxnSpPr>
        <p:spPr>
          <a:xfrm flipH="1">
            <a:off x="7791524" y="1599051"/>
            <a:ext cx="1156852" cy="430502"/>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4661D4-E584-E077-55D7-2B7AF0468A91}"/>
              </a:ext>
            </a:extLst>
          </p:cNvPr>
          <p:cNvSpPr txBox="1"/>
          <p:nvPr/>
        </p:nvSpPr>
        <p:spPr>
          <a:xfrm>
            <a:off x="8918270" y="1315246"/>
            <a:ext cx="3112095" cy="523220"/>
          </a:xfrm>
          <a:prstGeom prst="rect">
            <a:avLst/>
          </a:prstGeom>
          <a:noFill/>
        </p:spPr>
        <p:txBody>
          <a:bodyPr wrap="square" lIns="91440" tIns="45720" rIns="91440" bIns="45720" rtlCol="0" anchor="t">
            <a:spAutoFit/>
          </a:bodyPr>
          <a:lstStyle/>
          <a:p>
            <a:r>
              <a:rPr lang="en-GB" sz="1400"/>
              <a:t>You are able to right-click into the blue box (Measures) to add further options</a:t>
            </a:r>
          </a:p>
        </p:txBody>
      </p:sp>
      <p:pic>
        <p:nvPicPr>
          <p:cNvPr id="13" name="Picture 12">
            <a:extLst>
              <a:ext uri="{FF2B5EF4-FFF2-40B4-BE49-F238E27FC236}">
                <a16:creationId xmlns:a16="http://schemas.microsoft.com/office/drawing/2014/main" id="{482FF48B-4241-3A7F-94C9-76B05E241D7E}"/>
              </a:ext>
            </a:extLst>
          </p:cNvPr>
          <p:cNvPicPr>
            <a:picLocks noChangeAspect="1"/>
          </p:cNvPicPr>
          <p:nvPr/>
        </p:nvPicPr>
        <p:blipFill>
          <a:blip r:embed="rId3"/>
          <a:stretch>
            <a:fillRect/>
          </a:stretch>
        </p:blipFill>
        <p:spPr>
          <a:xfrm>
            <a:off x="363892" y="4495800"/>
            <a:ext cx="4206596" cy="2230676"/>
          </a:xfrm>
          <a:prstGeom prst="rect">
            <a:avLst/>
          </a:prstGeom>
        </p:spPr>
      </p:pic>
      <p:pic>
        <p:nvPicPr>
          <p:cNvPr id="17" name="Picture 16">
            <a:extLst>
              <a:ext uri="{FF2B5EF4-FFF2-40B4-BE49-F238E27FC236}">
                <a16:creationId xmlns:a16="http://schemas.microsoft.com/office/drawing/2014/main" id="{DA787CDD-0CD4-C3EF-B302-820360381177}"/>
              </a:ext>
            </a:extLst>
          </p:cNvPr>
          <p:cNvPicPr>
            <a:picLocks noChangeAspect="1"/>
          </p:cNvPicPr>
          <p:nvPr/>
        </p:nvPicPr>
        <p:blipFill rotWithShape="1">
          <a:blip r:embed="rId4"/>
          <a:srcRect l="4582" t="6430" r="5655"/>
          <a:stretch/>
        </p:blipFill>
        <p:spPr>
          <a:xfrm>
            <a:off x="8602308" y="4611852"/>
            <a:ext cx="3225800" cy="2114624"/>
          </a:xfrm>
          <a:prstGeom prst="rect">
            <a:avLst/>
          </a:prstGeom>
        </p:spPr>
      </p:pic>
      <p:cxnSp>
        <p:nvCxnSpPr>
          <p:cNvPr id="18" name="Straight Arrow Connector 17">
            <a:extLst>
              <a:ext uri="{FF2B5EF4-FFF2-40B4-BE49-F238E27FC236}">
                <a16:creationId xmlns:a16="http://schemas.microsoft.com/office/drawing/2014/main" id="{0C2D3BBC-294F-434B-87F6-A7202FA3C01F}"/>
              </a:ext>
            </a:extLst>
          </p:cNvPr>
          <p:cNvCxnSpPr>
            <a:cxnSpLocks/>
          </p:cNvCxnSpPr>
          <p:nvPr/>
        </p:nvCxnSpPr>
        <p:spPr>
          <a:xfrm>
            <a:off x="5215110" y="6233438"/>
            <a:ext cx="2599504" cy="0"/>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B8FFF9C-0BBB-DD3C-27CF-C17E2918ED9D}"/>
              </a:ext>
            </a:extLst>
          </p:cNvPr>
          <p:cNvSpPr txBox="1"/>
          <p:nvPr/>
        </p:nvSpPr>
        <p:spPr>
          <a:xfrm>
            <a:off x="4620501" y="4914655"/>
            <a:ext cx="3977976" cy="954107"/>
          </a:xfrm>
          <a:prstGeom prst="rect">
            <a:avLst/>
          </a:prstGeom>
          <a:noFill/>
        </p:spPr>
        <p:txBody>
          <a:bodyPr wrap="square" lIns="91440" tIns="45720" rIns="91440" bIns="45720" rtlCol="0" anchor="t">
            <a:spAutoFit/>
          </a:bodyPr>
          <a:lstStyle/>
          <a:p>
            <a:r>
              <a:rPr lang="en-GB" sz="1400"/>
              <a:t>Once you select the measure of choice you can then personalise it further to access the format as well as section relevant to you which will be included in the table </a:t>
            </a:r>
          </a:p>
        </p:txBody>
      </p:sp>
    </p:spTree>
    <p:extLst>
      <p:ext uri="{BB962C8B-B14F-4D97-AF65-F5344CB8AC3E}">
        <p14:creationId xmlns:p14="http://schemas.microsoft.com/office/powerpoint/2010/main" val="84860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FAC8-87CD-6B72-F4E8-0359030CA391}"/>
              </a:ext>
            </a:extLst>
          </p:cNvPr>
          <p:cNvSpPr>
            <a:spLocks noGrp="1"/>
          </p:cNvSpPr>
          <p:nvPr>
            <p:ph type="title"/>
          </p:nvPr>
        </p:nvSpPr>
        <p:spPr>
          <a:xfrm>
            <a:off x="0" y="384603"/>
            <a:ext cx="5307620" cy="582570"/>
          </a:xfrm>
          <a:solidFill>
            <a:srgbClr val="0B15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a:t>4</a:t>
            </a:r>
            <a:r>
              <a:rPr lang="en-GB" sz="1800">
                <a:latin typeface="+mn-lt"/>
                <a:ea typeface="+mn-ea"/>
                <a:cs typeface="+mn-cs"/>
              </a:rPr>
              <a:t>. Exporting the data: </a:t>
            </a:r>
          </a:p>
        </p:txBody>
      </p:sp>
      <p:pic>
        <p:nvPicPr>
          <p:cNvPr id="6" name="Content Placeholder 5">
            <a:extLst>
              <a:ext uri="{FF2B5EF4-FFF2-40B4-BE49-F238E27FC236}">
                <a16:creationId xmlns:a16="http://schemas.microsoft.com/office/drawing/2014/main" id="{260D0115-6D65-DED0-E59E-71DC5FDCC117}"/>
              </a:ext>
            </a:extLst>
          </p:cNvPr>
          <p:cNvPicPr>
            <a:picLocks noGrp="1" noChangeAspect="1"/>
          </p:cNvPicPr>
          <p:nvPr>
            <p:ph idx="1"/>
          </p:nvPr>
        </p:nvPicPr>
        <p:blipFill>
          <a:blip r:embed="rId2"/>
          <a:stretch>
            <a:fillRect/>
          </a:stretch>
        </p:blipFill>
        <p:spPr>
          <a:xfrm>
            <a:off x="1539763" y="1705236"/>
            <a:ext cx="9359054" cy="4351338"/>
          </a:xfrm>
        </p:spPr>
      </p:pic>
      <p:pic>
        <p:nvPicPr>
          <p:cNvPr id="4" name="Picture 2" descr="economic costs of obesity ...">
            <a:extLst>
              <a:ext uri="{FF2B5EF4-FFF2-40B4-BE49-F238E27FC236}">
                <a16:creationId xmlns:a16="http://schemas.microsoft.com/office/drawing/2014/main" id="{CC5B0FF2-288E-4709-8599-44CCBB864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20" t="19164" r="17157" b="21346"/>
          <a:stretch/>
        </p:blipFill>
        <p:spPr bwMode="auto">
          <a:xfrm>
            <a:off x="10546223" y="120774"/>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Text Placeholder 36">
            <a:extLst>
              <a:ext uri="{FF2B5EF4-FFF2-40B4-BE49-F238E27FC236}">
                <a16:creationId xmlns:a16="http://schemas.microsoft.com/office/drawing/2014/main" id="{BADAF637-7C10-96C4-7F5B-89F003D30143}"/>
              </a:ext>
            </a:extLst>
          </p:cNvPr>
          <p:cNvSpPr txBox="1">
            <a:spLocks/>
          </p:cNvSpPr>
          <p:nvPr/>
        </p:nvSpPr>
        <p:spPr>
          <a:xfrm>
            <a:off x="3360619" y="2799940"/>
            <a:ext cx="384103" cy="303998"/>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
        <p:nvSpPr>
          <p:cNvPr id="8" name="TextBox 7">
            <a:extLst>
              <a:ext uri="{FF2B5EF4-FFF2-40B4-BE49-F238E27FC236}">
                <a16:creationId xmlns:a16="http://schemas.microsoft.com/office/drawing/2014/main" id="{0EF90BE2-480B-1DF7-6C03-DAA708A8A643}"/>
              </a:ext>
            </a:extLst>
          </p:cNvPr>
          <p:cNvSpPr txBox="1"/>
          <p:nvPr/>
        </p:nvSpPr>
        <p:spPr>
          <a:xfrm>
            <a:off x="146689" y="1444373"/>
            <a:ext cx="5294350" cy="523220"/>
          </a:xfrm>
          <a:prstGeom prst="rect">
            <a:avLst/>
          </a:prstGeom>
          <a:noFill/>
        </p:spPr>
        <p:txBody>
          <a:bodyPr wrap="square" lIns="91440" tIns="45720" rIns="91440" bIns="45720" rtlCol="0" anchor="t">
            <a:spAutoFit/>
          </a:bodyPr>
          <a:lstStyle/>
          <a:p>
            <a:r>
              <a:rPr lang="en-GB" sz="1400"/>
              <a:t>Use the Cog wheel to export your ready table into PDF, CSV or Excel </a:t>
            </a:r>
            <a:r>
              <a:rPr lang="en-GB" sz="1400" b="1"/>
              <a:t>(remember to unmerge cells when exporting to excel)  </a:t>
            </a:r>
          </a:p>
        </p:txBody>
      </p:sp>
      <p:sp>
        <p:nvSpPr>
          <p:cNvPr id="11" name="Vertical Text Placeholder 36">
            <a:extLst>
              <a:ext uri="{FF2B5EF4-FFF2-40B4-BE49-F238E27FC236}">
                <a16:creationId xmlns:a16="http://schemas.microsoft.com/office/drawing/2014/main" id="{5D10BB5B-9BE4-863F-A380-18B9B0F52F05}"/>
              </a:ext>
            </a:extLst>
          </p:cNvPr>
          <p:cNvSpPr txBox="1">
            <a:spLocks/>
          </p:cNvSpPr>
          <p:nvPr/>
        </p:nvSpPr>
        <p:spPr>
          <a:xfrm>
            <a:off x="3645005" y="3103938"/>
            <a:ext cx="2574285" cy="1392887"/>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
        <p:nvSpPr>
          <p:cNvPr id="12" name="TextBox 11">
            <a:extLst>
              <a:ext uri="{FF2B5EF4-FFF2-40B4-BE49-F238E27FC236}">
                <a16:creationId xmlns:a16="http://schemas.microsoft.com/office/drawing/2014/main" id="{60244623-DED9-59FB-31B3-CC9F01013C0C}"/>
              </a:ext>
            </a:extLst>
          </p:cNvPr>
          <p:cNvSpPr txBox="1"/>
          <p:nvPr/>
        </p:nvSpPr>
        <p:spPr>
          <a:xfrm>
            <a:off x="10815262" y="3484990"/>
            <a:ext cx="1275068" cy="1723549"/>
          </a:xfrm>
          <a:prstGeom prst="rect">
            <a:avLst/>
          </a:prstGeom>
          <a:noFill/>
        </p:spPr>
        <p:txBody>
          <a:bodyPr wrap="square" lIns="91440" tIns="45720" rIns="91440" bIns="45720" rtlCol="0" anchor="t">
            <a:spAutoFit/>
          </a:bodyPr>
          <a:lstStyle/>
          <a:p>
            <a:pPr algn="ctr"/>
            <a:r>
              <a:rPr lang="en-GB" sz="1400"/>
              <a:t>Here, you can view the table in chart format. See next slide.</a:t>
            </a:r>
          </a:p>
          <a:p>
            <a:pPr algn="ctr"/>
            <a:endParaRPr lang="en-GB"/>
          </a:p>
          <a:p>
            <a:pPr algn="ctr"/>
            <a:endParaRPr lang="en-GB"/>
          </a:p>
        </p:txBody>
      </p:sp>
      <p:sp>
        <p:nvSpPr>
          <p:cNvPr id="13" name="Vertical Text Placeholder 36">
            <a:extLst>
              <a:ext uri="{FF2B5EF4-FFF2-40B4-BE49-F238E27FC236}">
                <a16:creationId xmlns:a16="http://schemas.microsoft.com/office/drawing/2014/main" id="{24284394-E2BD-4A5D-931A-7786FFFC8092}"/>
              </a:ext>
            </a:extLst>
          </p:cNvPr>
          <p:cNvSpPr txBox="1">
            <a:spLocks/>
          </p:cNvSpPr>
          <p:nvPr/>
        </p:nvSpPr>
        <p:spPr>
          <a:xfrm rot="5400000">
            <a:off x="10029690" y="2325215"/>
            <a:ext cx="303998" cy="1253447"/>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cxnSp>
        <p:nvCxnSpPr>
          <p:cNvPr id="14" name="Straight Arrow Connector 13">
            <a:extLst>
              <a:ext uri="{FF2B5EF4-FFF2-40B4-BE49-F238E27FC236}">
                <a16:creationId xmlns:a16="http://schemas.microsoft.com/office/drawing/2014/main" id="{35E00E20-1FF2-E964-79F5-BDD5F07F9BF3}"/>
              </a:ext>
            </a:extLst>
          </p:cNvPr>
          <p:cNvCxnSpPr>
            <a:cxnSpLocks/>
          </p:cNvCxnSpPr>
          <p:nvPr/>
        </p:nvCxnSpPr>
        <p:spPr>
          <a:xfrm flipH="1" flipV="1">
            <a:off x="10815262" y="2951938"/>
            <a:ext cx="538538" cy="477062"/>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7D4541D2-0CA0-525E-0D5A-AB8BAC0D152A}"/>
              </a:ext>
            </a:extLst>
          </p:cNvPr>
          <p:cNvSpPr/>
          <p:nvPr/>
        </p:nvSpPr>
        <p:spPr>
          <a:xfrm>
            <a:off x="1084780" y="2023495"/>
            <a:ext cx="4295010" cy="4070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24BAE9C9-7DE2-D78F-DDCD-5F0DAC5E47AC}"/>
              </a:ext>
            </a:extLst>
          </p:cNvPr>
          <p:cNvCxnSpPr>
            <a:cxnSpLocks/>
          </p:cNvCxnSpPr>
          <p:nvPr/>
        </p:nvCxnSpPr>
        <p:spPr>
          <a:xfrm flipH="1" flipV="1">
            <a:off x="2294546" y="1996316"/>
            <a:ext cx="943071" cy="768803"/>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20" name="Vertical Text Placeholder 36">
            <a:extLst>
              <a:ext uri="{FF2B5EF4-FFF2-40B4-BE49-F238E27FC236}">
                <a16:creationId xmlns:a16="http://schemas.microsoft.com/office/drawing/2014/main" id="{C3B60EA2-BF17-E268-0F4A-71D6E7D48AF0}"/>
              </a:ext>
            </a:extLst>
          </p:cNvPr>
          <p:cNvSpPr txBox="1">
            <a:spLocks/>
          </p:cNvSpPr>
          <p:nvPr/>
        </p:nvSpPr>
        <p:spPr>
          <a:xfrm>
            <a:off x="7890553" y="2069677"/>
            <a:ext cx="3008264" cy="730262"/>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pic>
        <p:nvPicPr>
          <p:cNvPr id="22" name="Picture 21">
            <a:extLst>
              <a:ext uri="{FF2B5EF4-FFF2-40B4-BE49-F238E27FC236}">
                <a16:creationId xmlns:a16="http://schemas.microsoft.com/office/drawing/2014/main" id="{896B706E-81C6-86BF-6484-81D1A6BA50D9}"/>
              </a:ext>
            </a:extLst>
          </p:cNvPr>
          <p:cNvPicPr>
            <a:picLocks noChangeAspect="1"/>
          </p:cNvPicPr>
          <p:nvPr/>
        </p:nvPicPr>
        <p:blipFill>
          <a:blip r:embed="rId4"/>
          <a:stretch>
            <a:fillRect/>
          </a:stretch>
        </p:blipFill>
        <p:spPr>
          <a:xfrm>
            <a:off x="8315705" y="70219"/>
            <a:ext cx="1775535" cy="1733035"/>
          </a:xfrm>
          <a:prstGeom prst="rect">
            <a:avLst/>
          </a:prstGeom>
        </p:spPr>
      </p:pic>
      <p:sp>
        <p:nvSpPr>
          <p:cNvPr id="23" name="TextBox 22">
            <a:extLst>
              <a:ext uri="{FF2B5EF4-FFF2-40B4-BE49-F238E27FC236}">
                <a16:creationId xmlns:a16="http://schemas.microsoft.com/office/drawing/2014/main" id="{AAF10015-0F77-5BDF-4407-D7E072622B88}"/>
              </a:ext>
            </a:extLst>
          </p:cNvPr>
          <p:cNvSpPr txBox="1"/>
          <p:nvPr/>
        </p:nvSpPr>
        <p:spPr>
          <a:xfrm>
            <a:off x="5461182" y="515648"/>
            <a:ext cx="2845942" cy="523220"/>
          </a:xfrm>
          <a:prstGeom prst="rect">
            <a:avLst/>
          </a:prstGeom>
          <a:noFill/>
        </p:spPr>
        <p:txBody>
          <a:bodyPr wrap="square" lIns="91440" tIns="45720" rIns="91440" bIns="45720" rtlCol="0" anchor="t">
            <a:spAutoFit/>
          </a:bodyPr>
          <a:lstStyle/>
          <a:p>
            <a:r>
              <a:rPr lang="en-GB" sz="1400"/>
              <a:t>What’s found under ‘My </a:t>
            </a:r>
            <a:r>
              <a:rPr lang="en-GB" sz="1400" err="1"/>
              <a:t>GlobalData</a:t>
            </a:r>
            <a:r>
              <a:rPr lang="en-GB" sz="1400"/>
              <a:t> Tools’ : </a:t>
            </a:r>
          </a:p>
        </p:txBody>
      </p:sp>
    </p:spTree>
    <p:extLst>
      <p:ext uri="{BB962C8B-B14F-4D97-AF65-F5344CB8AC3E}">
        <p14:creationId xmlns:p14="http://schemas.microsoft.com/office/powerpoint/2010/main" val="303145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209961-95F8-0603-24ED-194FC5D8063B}"/>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5. Exporting the data into graphs &amp; visuals : </a:t>
            </a:r>
          </a:p>
        </p:txBody>
      </p:sp>
      <p:sp>
        <p:nvSpPr>
          <p:cNvPr id="5" name="Content Placeholder 4">
            <a:extLst>
              <a:ext uri="{FF2B5EF4-FFF2-40B4-BE49-F238E27FC236}">
                <a16:creationId xmlns:a16="http://schemas.microsoft.com/office/drawing/2014/main" id="{5CF8DE9C-1F9B-BBCF-4929-1375050A0A4D}"/>
              </a:ext>
            </a:extLst>
          </p:cNvPr>
          <p:cNvSpPr txBox="1">
            <a:spLocks noGrp="1"/>
          </p:cNvSpPr>
          <p:nvPr>
            <p:ph idx="1"/>
          </p:nvPr>
        </p:nvSpPr>
        <p:spPr>
          <a:xfrm>
            <a:off x="5750445" y="268429"/>
            <a:ext cx="4411039" cy="608372"/>
          </a:xfrm>
          <a:prstGeom prst="rect">
            <a:avLst/>
          </a:prstGeom>
          <a:noFill/>
        </p:spPr>
        <p:txBody>
          <a:bodyPr vert="horz" wrap="square" lIns="91440" tIns="45720" rIns="91440" bIns="45720" rtlCol="0" anchor="t">
            <a:spAutoFit/>
          </a:bodyPr>
          <a:lstStyle/>
          <a:p>
            <a:pPr marL="0" indent="0">
              <a:buNone/>
            </a:pPr>
            <a:r>
              <a:rPr lang="en-GB" sz="1400" b="1" i="0">
                <a:solidFill>
                  <a:srgbClr val="0B153B"/>
                </a:solidFill>
                <a:effectLst/>
                <a:latin typeface="Calibri"/>
                <a:ea typeface="Calibri"/>
                <a:cs typeface="Calibri"/>
              </a:rPr>
              <a:t>Tutorial Video: </a:t>
            </a:r>
          </a:p>
          <a:p>
            <a:pPr marL="0" indent="0">
              <a:buNone/>
            </a:pPr>
            <a:r>
              <a:rPr lang="en-GB" sz="1400" b="1" i="0">
                <a:solidFill>
                  <a:srgbClr val="0B153B"/>
                </a:solidFill>
                <a:effectLst/>
                <a:latin typeface="Calibri"/>
                <a:ea typeface="Calibri"/>
                <a:cs typeface="Calibri"/>
                <a:hlinkClick r:id="rId2"/>
              </a:rPr>
              <a:t>Market Analyser- Quantitative data into graphs</a:t>
            </a:r>
            <a:endParaRPr lang="en-GB" sz="1400">
              <a:solidFill>
                <a:srgbClr val="0B153B"/>
              </a:solidFill>
              <a:latin typeface="Calibri"/>
              <a:ea typeface="Calibri"/>
              <a:cs typeface="Calibri"/>
            </a:endParaRPr>
          </a:p>
        </p:txBody>
      </p:sp>
      <p:pic>
        <p:nvPicPr>
          <p:cNvPr id="7" name="Picture 6">
            <a:extLst>
              <a:ext uri="{FF2B5EF4-FFF2-40B4-BE49-F238E27FC236}">
                <a16:creationId xmlns:a16="http://schemas.microsoft.com/office/drawing/2014/main" id="{E9CCDE9A-AD25-11CE-B0EA-91D9CF1FAA2E}"/>
              </a:ext>
            </a:extLst>
          </p:cNvPr>
          <p:cNvPicPr>
            <a:picLocks noChangeAspect="1"/>
          </p:cNvPicPr>
          <p:nvPr/>
        </p:nvPicPr>
        <p:blipFill>
          <a:blip r:embed="rId3"/>
          <a:stretch>
            <a:fillRect/>
          </a:stretch>
        </p:blipFill>
        <p:spPr>
          <a:xfrm>
            <a:off x="1794001" y="1493867"/>
            <a:ext cx="7803296" cy="5009669"/>
          </a:xfrm>
          <a:prstGeom prst="rect">
            <a:avLst/>
          </a:prstGeom>
        </p:spPr>
      </p:pic>
      <p:sp>
        <p:nvSpPr>
          <p:cNvPr id="8" name="Vertical Text Placeholder 36">
            <a:extLst>
              <a:ext uri="{FF2B5EF4-FFF2-40B4-BE49-F238E27FC236}">
                <a16:creationId xmlns:a16="http://schemas.microsoft.com/office/drawing/2014/main" id="{CB158650-30BA-B9A1-D4D9-184A643DB0AE}"/>
              </a:ext>
            </a:extLst>
          </p:cNvPr>
          <p:cNvSpPr txBox="1">
            <a:spLocks/>
          </p:cNvSpPr>
          <p:nvPr/>
        </p:nvSpPr>
        <p:spPr>
          <a:xfrm>
            <a:off x="1794001" y="4958249"/>
            <a:ext cx="1430429" cy="1392887"/>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cxnSp>
        <p:nvCxnSpPr>
          <p:cNvPr id="9" name="Straight Arrow Connector 8">
            <a:extLst>
              <a:ext uri="{FF2B5EF4-FFF2-40B4-BE49-F238E27FC236}">
                <a16:creationId xmlns:a16="http://schemas.microsoft.com/office/drawing/2014/main" id="{58D4E6EB-4E6E-7620-BEB4-2B53945D5D10}"/>
              </a:ext>
            </a:extLst>
          </p:cNvPr>
          <p:cNvCxnSpPr>
            <a:cxnSpLocks/>
          </p:cNvCxnSpPr>
          <p:nvPr/>
        </p:nvCxnSpPr>
        <p:spPr>
          <a:xfrm flipH="1" flipV="1">
            <a:off x="1311943" y="4605099"/>
            <a:ext cx="472611" cy="706299"/>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D38A420-827E-9D6F-8485-51B9D233C824}"/>
              </a:ext>
            </a:extLst>
          </p:cNvPr>
          <p:cNvSpPr txBox="1"/>
          <p:nvPr/>
        </p:nvSpPr>
        <p:spPr>
          <a:xfrm>
            <a:off x="0" y="3204014"/>
            <a:ext cx="1599619" cy="1384995"/>
          </a:xfrm>
          <a:prstGeom prst="rect">
            <a:avLst/>
          </a:prstGeom>
          <a:noFill/>
        </p:spPr>
        <p:txBody>
          <a:bodyPr wrap="square" lIns="91440" tIns="45720" rIns="91440" bIns="45720" rtlCol="0" anchor="t">
            <a:spAutoFit/>
          </a:bodyPr>
          <a:lstStyle/>
          <a:p>
            <a:r>
              <a:rPr lang="en-GB" sz="1400"/>
              <a:t>Under Properties, you will be able to select if to include visible labels on the graphs and the location of them. </a:t>
            </a:r>
          </a:p>
        </p:txBody>
      </p:sp>
      <p:pic>
        <p:nvPicPr>
          <p:cNvPr id="13" name="Picture 12">
            <a:extLst>
              <a:ext uri="{FF2B5EF4-FFF2-40B4-BE49-F238E27FC236}">
                <a16:creationId xmlns:a16="http://schemas.microsoft.com/office/drawing/2014/main" id="{B7117EEB-3A8A-B832-C2F3-D5423D8BE9FD}"/>
              </a:ext>
            </a:extLst>
          </p:cNvPr>
          <p:cNvPicPr>
            <a:picLocks noChangeAspect="1"/>
          </p:cNvPicPr>
          <p:nvPr/>
        </p:nvPicPr>
        <p:blipFill>
          <a:blip r:embed="rId4"/>
          <a:stretch>
            <a:fillRect/>
          </a:stretch>
        </p:blipFill>
        <p:spPr>
          <a:xfrm>
            <a:off x="10301232" y="2263922"/>
            <a:ext cx="1473276" cy="2597283"/>
          </a:xfrm>
          <a:prstGeom prst="rect">
            <a:avLst/>
          </a:prstGeom>
        </p:spPr>
      </p:pic>
      <p:sp>
        <p:nvSpPr>
          <p:cNvPr id="14" name="Vertical Text Placeholder 36">
            <a:extLst>
              <a:ext uri="{FF2B5EF4-FFF2-40B4-BE49-F238E27FC236}">
                <a16:creationId xmlns:a16="http://schemas.microsoft.com/office/drawing/2014/main" id="{5C281FC9-EB83-E3C6-1D38-6CED3FE1F977}"/>
              </a:ext>
            </a:extLst>
          </p:cNvPr>
          <p:cNvSpPr txBox="1">
            <a:spLocks/>
          </p:cNvSpPr>
          <p:nvPr/>
        </p:nvSpPr>
        <p:spPr>
          <a:xfrm>
            <a:off x="8616824" y="1315091"/>
            <a:ext cx="969383" cy="667815"/>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
        <p:nvSpPr>
          <p:cNvPr id="15" name="Vertical Text Placeholder 36">
            <a:extLst>
              <a:ext uri="{FF2B5EF4-FFF2-40B4-BE49-F238E27FC236}">
                <a16:creationId xmlns:a16="http://schemas.microsoft.com/office/drawing/2014/main" id="{2E325E32-85D5-7B30-7E79-47B0BFD209C6}"/>
              </a:ext>
            </a:extLst>
          </p:cNvPr>
          <p:cNvSpPr txBox="1">
            <a:spLocks/>
          </p:cNvSpPr>
          <p:nvPr/>
        </p:nvSpPr>
        <p:spPr>
          <a:xfrm>
            <a:off x="10301232" y="1928115"/>
            <a:ext cx="1473276" cy="3268896"/>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cxnSp>
        <p:nvCxnSpPr>
          <p:cNvPr id="16" name="Straight Arrow Connector 15">
            <a:extLst>
              <a:ext uri="{FF2B5EF4-FFF2-40B4-BE49-F238E27FC236}">
                <a16:creationId xmlns:a16="http://schemas.microsoft.com/office/drawing/2014/main" id="{3BB8EC90-7066-4F58-A61E-5992DD903278}"/>
              </a:ext>
            </a:extLst>
          </p:cNvPr>
          <p:cNvCxnSpPr>
            <a:cxnSpLocks/>
          </p:cNvCxnSpPr>
          <p:nvPr/>
        </p:nvCxnSpPr>
        <p:spPr>
          <a:xfrm>
            <a:off x="9443054" y="1729104"/>
            <a:ext cx="847088" cy="788065"/>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FB51C2A-5FA5-F9AF-7B60-9292DF81C282}"/>
              </a:ext>
            </a:extLst>
          </p:cNvPr>
          <p:cNvSpPr txBox="1"/>
          <p:nvPr/>
        </p:nvSpPr>
        <p:spPr>
          <a:xfrm>
            <a:off x="8889090" y="5453231"/>
            <a:ext cx="2820918" cy="738664"/>
          </a:xfrm>
          <a:prstGeom prst="rect">
            <a:avLst/>
          </a:prstGeom>
          <a:solidFill>
            <a:schemeClr val="bg1"/>
          </a:solidFill>
        </p:spPr>
        <p:txBody>
          <a:bodyPr wrap="square" lIns="91440" tIns="45720" rIns="91440" bIns="45720" rtlCol="0" anchor="t">
            <a:spAutoFit/>
          </a:bodyPr>
          <a:lstStyle/>
          <a:p>
            <a:r>
              <a:rPr lang="en-GB" sz="1400"/>
              <a:t>The drop-down menu allows you to choose from a selection of visual formats</a:t>
            </a:r>
          </a:p>
        </p:txBody>
      </p:sp>
      <p:sp>
        <p:nvSpPr>
          <p:cNvPr id="20" name="Vertical Text Placeholder 36">
            <a:extLst>
              <a:ext uri="{FF2B5EF4-FFF2-40B4-BE49-F238E27FC236}">
                <a16:creationId xmlns:a16="http://schemas.microsoft.com/office/drawing/2014/main" id="{D8BB54D7-6EB4-754A-CE00-030EC7C84B9B}"/>
              </a:ext>
            </a:extLst>
          </p:cNvPr>
          <p:cNvSpPr txBox="1">
            <a:spLocks/>
          </p:cNvSpPr>
          <p:nvPr/>
        </p:nvSpPr>
        <p:spPr>
          <a:xfrm>
            <a:off x="4403653" y="1496999"/>
            <a:ext cx="384103" cy="303998"/>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
        <p:nvSpPr>
          <p:cNvPr id="21" name="TextBox 20">
            <a:extLst>
              <a:ext uri="{FF2B5EF4-FFF2-40B4-BE49-F238E27FC236}">
                <a16:creationId xmlns:a16="http://schemas.microsoft.com/office/drawing/2014/main" id="{F0F85A93-88AC-C861-3CAE-D3C2704FC047}"/>
              </a:ext>
            </a:extLst>
          </p:cNvPr>
          <p:cNvSpPr txBox="1"/>
          <p:nvPr/>
        </p:nvSpPr>
        <p:spPr>
          <a:xfrm>
            <a:off x="4676463" y="1124535"/>
            <a:ext cx="1755160" cy="307777"/>
          </a:xfrm>
          <a:prstGeom prst="rect">
            <a:avLst/>
          </a:prstGeom>
          <a:noFill/>
        </p:spPr>
        <p:txBody>
          <a:bodyPr wrap="square" lIns="91440" tIns="45720" rIns="91440" bIns="45720" rtlCol="0" anchor="t">
            <a:spAutoFit/>
          </a:bodyPr>
          <a:lstStyle/>
          <a:p>
            <a:r>
              <a:rPr lang="en-GB" sz="1400"/>
              <a:t>Export option </a:t>
            </a:r>
          </a:p>
        </p:txBody>
      </p:sp>
    </p:spTree>
    <p:extLst>
      <p:ext uri="{BB962C8B-B14F-4D97-AF65-F5344CB8AC3E}">
        <p14:creationId xmlns:p14="http://schemas.microsoft.com/office/powerpoint/2010/main" val="436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EB92BAE-C41F-402E-BBC2-21250C7DCC95}"/>
              </a:ext>
            </a:extLst>
          </p:cNvPr>
          <p:cNvSpPr/>
          <p:nvPr/>
        </p:nvSpPr>
        <p:spPr>
          <a:xfrm>
            <a:off x="947645" y="1354638"/>
            <a:ext cx="9414036" cy="1254642"/>
          </a:xfrm>
          <a:prstGeom prst="rect">
            <a:avLst/>
          </a:prstGeom>
          <a:solidFill>
            <a:schemeClr val="bg1"/>
          </a:solidFill>
          <a:ln>
            <a:solidFill>
              <a:schemeClr val="bg1"/>
            </a:solidFill>
          </a:ln>
        </p:spPr>
        <p:txBody>
          <a:bodyPr lIns="91440" tIns="45720" rIns="91440" bIns="45720" rtlCol="0" anchor="ctr">
            <a:noAutofit/>
          </a:bodyPr>
          <a:lstStyle/>
          <a:p>
            <a:r>
              <a:rPr lang="en-GB" sz="1600">
                <a:solidFill>
                  <a:sysClr val="windowText" lastClr="000000"/>
                </a:solidFill>
              </a:rPr>
              <a:t>By right clicking one of our value measure. You can either right click the blue box in the left hand Layout screen, or the blue box in the table above your data. Now we can highlight User Defined Measure, and from withing select Create Calculated Measure.</a:t>
            </a:r>
          </a:p>
          <a:p>
            <a:endParaRPr lang="en-GB" sz="1600">
              <a:solidFill>
                <a:sysClr val="windowText" lastClr="000000"/>
              </a:solidFill>
            </a:endParaRPr>
          </a:p>
          <a:p>
            <a:r>
              <a:rPr lang="en-GB" sz="1600">
                <a:solidFill>
                  <a:sysClr val="windowText" lastClr="000000"/>
                </a:solidFill>
              </a:rPr>
              <a:t>Doing this will bring up the Create Calculated Measure prompt box.</a:t>
            </a:r>
          </a:p>
        </p:txBody>
      </p:sp>
      <p:pic>
        <p:nvPicPr>
          <p:cNvPr id="4" name="Picture 3">
            <a:extLst>
              <a:ext uri="{FF2B5EF4-FFF2-40B4-BE49-F238E27FC236}">
                <a16:creationId xmlns:a16="http://schemas.microsoft.com/office/drawing/2014/main" id="{1CC72C26-516E-5D73-C6AF-DB7BBCEF6DFA}"/>
              </a:ext>
            </a:extLst>
          </p:cNvPr>
          <p:cNvPicPr>
            <a:picLocks noChangeAspect="1"/>
          </p:cNvPicPr>
          <p:nvPr/>
        </p:nvPicPr>
        <p:blipFill rotWithShape="1">
          <a:blip r:embed="rId2"/>
          <a:srcRect l="19971" t="17054" r="28227" b="26046"/>
          <a:stretch/>
        </p:blipFill>
        <p:spPr>
          <a:xfrm>
            <a:off x="722336" y="2755328"/>
            <a:ext cx="5433237" cy="3356900"/>
          </a:xfrm>
          <a:prstGeom prst="rect">
            <a:avLst/>
          </a:prstGeom>
        </p:spPr>
      </p:pic>
      <p:pic>
        <p:nvPicPr>
          <p:cNvPr id="7" name="Picture 6">
            <a:extLst>
              <a:ext uri="{FF2B5EF4-FFF2-40B4-BE49-F238E27FC236}">
                <a16:creationId xmlns:a16="http://schemas.microsoft.com/office/drawing/2014/main" id="{DDE0677A-44E7-A7E6-81A3-769C9C321CB6}"/>
              </a:ext>
            </a:extLst>
          </p:cNvPr>
          <p:cNvPicPr>
            <a:picLocks noChangeAspect="1"/>
          </p:cNvPicPr>
          <p:nvPr/>
        </p:nvPicPr>
        <p:blipFill rotWithShape="1">
          <a:blip r:embed="rId3"/>
          <a:srcRect l="28779" t="28992" r="30232" b="14418"/>
          <a:stretch/>
        </p:blipFill>
        <p:spPr>
          <a:xfrm>
            <a:off x="7091917" y="3061977"/>
            <a:ext cx="4508205" cy="3501053"/>
          </a:xfrm>
          <a:prstGeom prst="rect">
            <a:avLst/>
          </a:prstGeom>
        </p:spPr>
      </p:pic>
      <p:sp>
        <p:nvSpPr>
          <p:cNvPr id="8" name="Arrow: Right 7">
            <a:extLst>
              <a:ext uri="{FF2B5EF4-FFF2-40B4-BE49-F238E27FC236}">
                <a16:creationId xmlns:a16="http://schemas.microsoft.com/office/drawing/2014/main" id="{5810FDF4-1D80-CAD4-7DF4-B6093F3D9876}"/>
              </a:ext>
            </a:extLst>
          </p:cNvPr>
          <p:cNvSpPr/>
          <p:nvPr/>
        </p:nvSpPr>
        <p:spPr>
          <a:xfrm>
            <a:off x="6347637" y="4302141"/>
            <a:ext cx="584791" cy="510363"/>
          </a:xfrm>
          <a:prstGeom prst="rightArrow">
            <a:avLst/>
          </a:prstGeom>
          <a:solidFill>
            <a:schemeClr val="accent2"/>
          </a:solidFill>
          <a:ln>
            <a:noFill/>
          </a:ln>
        </p:spPr>
        <p:txBody>
          <a:bodyPr rtlCol="0" anchor="ctr">
            <a:noAutofit/>
          </a:bodyPr>
          <a:lstStyle/>
          <a:p>
            <a:pPr algn="ctr"/>
            <a:endParaRPr lang="en-GB" sz="1400">
              <a:solidFill>
                <a:schemeClr val="tx1">
                  <a:lumMod val="65000"/>
                  <a:lumOff val="35000"/>
                </a:schemeClr>
              </a:solidFill>
            </a:endParaRPr>
          </a:p>
        </p:txBody>
      </p:sp>
      <p:sp>
        <p:nvSpPr>
          <p:cNvPr id="9" name="Title 1">
            <a:extLst>
              <a:ext uri="{FF2B5EF4-FFF2-40B4-BE49-F238E27FC236}">
                <a16:creationId xmlns:a16="http://schemas.microsoft.com/office/drawing/2014/main" id="{C8EF21B3-6FE6-09E8-C13C-4A44A66EF7CF}"/>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Adding User Defined Measures (converting to GBP)</a:t>
            </a:r>
            <a:endParaRPr lang="en-US">
              <a:solidFill>
                <a:schemeClr val="bg1"/>
              </a:solidFill>
            </a:endParaRPr>
          </a:p>
        </p:txBody>
      </p:sp>
      <p:sp>
        <p:nvSpPr>
          <p:cNvPr id="12" name="Vertical Text Placeholder 36">
            <a:extLst>
              <a:ext uri="{FF2B5EF4-FFF2-40B4-BE49-F238E27FC236}">
                <a16:creationId xmlns:a16="http://schemas.microsoft.com/office/drawing/2014/main" id="{40D8B01A-436E-0740-C3F1-BDFF030F1532}"/>
              </a:ext>
            </a:extLst>
          </p:cNvPr>
          <p:cNvSpPr txBox="1">
            <a:spLocks/>
          </p:cNvSpPr>
          <p:nvPr/>
        </p:nvSpPr>
        <p:spPr>
          <a:xfrm>
            <a:off x="3587624" y="4417519"/>
            <a:ext cx="1361268" cy="145303"/>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
        <p:nvSpPr>
          <p:cNvPr id="13" name="Vertical Text Placeholder 36">
            <a:extLst>
              <a:ext uri="{FF2B5EF4-FFF2-40B4-BE49-F238E27FC236}">
                <a16:creationId xmlns:a16="http://schemas.microsoft.com/office/drawing/2014/main" id="{F4F01CD8-F60B-7C08-FAC9-338901A30E40}"/>
              </a:ext>
            </a:extLst>
          </p:cNvPr>
          <p:cNvSpPr txBox="1">
            <a:spLocks/>
          </p:cNvSpPr>
          <p:nvPr/>
        </p:nvSpPr>
        <p:spPr>
          <a:xfrm>
            <a:off x="4806824" y="4559033"/>
            <a:ext cx="1361268" cy="145303"/>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Tree>
    <p:extLst>
      <p:ext uri="{BB962C8B-B14F-4D97-AF65-F5344CB8AC3E}">
        <p14:creationId xmlns:p14="http://schemas.microsoft.com/office/powerpoint/2010/main" val="305255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EB92BAE-C41F-402E-BBC2-21250C7DCC95}"/>
              </a:ext>
            </a:extLst>
          </p:cNvPr>
          <p:cNvSpPr/>
          <p:nvPr/>
        </p:nvSpPr>
        <p:spPr>
          <a:xfrm>
            <a:off x="708159" y="1071647"/>
            <a:ext cx="9414036" cy="1609746"/>
          </a:xfrm>
          <a:prstGeom prst="rect">
            <a:avLst/>
          </a:prstGeom>
          <a:solidFill>
            <a:schemeClr val="bg1"/>
          </a:solidFill>
          <a:ln>
            <a:solidFill>
              <a:schemeClr val="bg1"/>
            </a:solidFill>
          </a:ln>
        </p:spPr>
        <p:txBody>
          <a:bodyPr lIns="91440" tIns="45720" rIns="91440" bIns="45720" rtlCol="0" anchor="ctr">
            <a:noAutofit/>
          </a:bodyPr>
          <a:lstStyle/>
          <a:p>
            <a:r>
              <a:rPr lang="en-GB" sz="1600">
                <a:solidFill>
                  <a:sysClr val="windowText" lastClr="000000"/>
                </a:solidFill>
              </a:rPr>
              <a:t>First we need the exchange rate to GBP. In the Create Calculated Measure box, we can divide Value M LCU by Value M USD. We need to give this measure a name, such as Exchange Rate USD to GBP. Now we can select OK to run this.</a:t>
            </a:r>
          </a:p>
          <a:p>
            <a:endParaRPr lang="en-GB" sz="1600">
              <a:solidFill>
                <a:sysClr val="windowText" lastClr="000000"/>
              </a:solidFill>
            </a:endParaRPr>
          </a:p>
          <a:p>
            <a:r>
              <a:rPr lang="en-GB" sz="1600">
                <a:solidFill>
                  <a:sysClr val="windowText" lastClr="000000"/>
                </a:solidFill>
              </a:rPr>
              <a:t>We will now have another measure in our table showing the exchange rate. Copy this number into Excel and then delete the measure by right clicking it and selecting Remove From Report.</a:t>
            </a:r>
          </a:p>
        </p:txBody>
      </p:sp>
      <p:pic>
        <p:nvPicPr>
          <p:cNvPr id="5" name="Picture 4">
            <a:extLst>
              <a:ext uri="{FF2B5EF4-FFF2-40B4-BE49-F238E27FC236}">
                <a16:creationId xmlns:a16="http://schemas.microsoft.com/office/drawing/2014/main" id="{EC9B97AA-D3CB-6104-9C02-C196679EC00B}"/>
              </a:ext>
            </a:extLst>
          </p:cNvPr>
          <p:cNvPicPr>
            <a:picLocks noChangeAspect="1"/>
          </p:cNvPicPr>
          <p:nvPr/>
        </p:nvPicPr>
        <p:blipFill rotWithShape="1">
          <a:blip r:embed="rId2"/>
          <a:srcRect l="28866" t="27597" r="29971" b="14884"/>
          <a:stretch/>
        </p:blipFill>
        <p:spPr>
          <a:xfrm>
            <a:off x="708159" y="2700131"/>
            <a:ext cx="5018568" cy="3944680"/>
          </a:xfrm>
          <a:prstGeom prst="rect">
            <a:avLst/>
          </a:prstGeom>
        </p:spPr>
      </p:pic>
      <p:pic>
        <p:nvPicPr>
          <p:cNvPr id="9" name="Picture 8">
            <a:extLst>
              <a:ext uri="{FF2B5EF4-FFF2-40B4-BE49-F238E27FC236}">
                <a16:creationId xmlns:a16="http://schemas.microsoft.com/office/drawing/2014/main" id="{13E906AA-2D96-E54E-1DC5-AF1B3F02B5C5}"/>
              </a:ext>
            </a:extLst>
          </p:cNvPr>
          <p:cNvPicPr>
            <a:picLocks noChangeAspect="1"/>
          </p:cNvPicPr>
          <p:nvPr/>
        </p:nvPicPr>
        <p:blipFill rotWithShape="1">
          <a:blip r:embed="rId3"/>
          <a:srcRect l="20146" t="17053" r="39913" b="43567"/>
          <a:stretch/>
        </p:blipFill>
        <p:spPr>
          <a:xfrm>
            <a:off x="6465275" y="3100466"/>
            <a:ext cx="5537638" cy="3067559"/>
          </a:xfrm>
          <a:prstGeom prst="rect">
            <a:avLst/>
          </a:prstGeom>
        </p:spPr>
      </p:pic>
      <p:sp>
        <p:nvSpPr>
          <p:cNvPr id="10" name="Arrow: Right 9">
            <a:extLst>
              <a:ext uri="{FF2B5EF4-FFF2-40B4-BE49-F238E27FC236}">
                <a16:creationId xmlns:a16="http://schemas.microsoft.com/office/drawing/2014/main" id="{A728355B-3BD9-3D98-2604-95383306110F}"/>
              </a:ext>
            </a:extLst>
          </p:cNvPr>
          <p:cNvSpPr/>
          <p:nvPr/>
        </p:nvSpPr>
        <p:spPr>
          <a:xfrm>
            <a:off x="5803604" y="4280876"/>
            <a:ext cx="584791" cy="510363"/>
          </a:xfrm>
          <a:prstGeom prst="rightArrow">
            <a:avLst/>
          </a:prstGeom>
          <a:solidFill>
            <a:schemeClr val="accent2"/>
          </a:solidFill>
          <a:ln>
            <a:noFill/>
          </a:ln>
        </p:spPr>
        <p:txBody>
          <a:bodyPr rtlCol="0" anchor="ctr">
            <a:noAutofit/>
          </a:bodyPr>
          <a:lstStyle/>
          <a:p>
            <a:pPr algn="ctr"/>
            <a:endParaRPr lang="en-GB" sz="1400">
              <a:solidFill>
                <a:schemeClr val="tx1">
                  <a:lumMod val="65000"/>
                  <a:lumOff val="35000"/>
                </a:schemeClr>
              </a:solidFill>
            </a:endParaRPr>
          </a:p>
        </p:txBody>
      </p:sp>
      <p:sp>
        <p:nvSpPr>
          <p:cNvPr id="7" name="Title 1">
            <a:extLst>
              <a:ext uri="{FF2B5EF4-FFF2-40B4-BE49-F238E27FC236}">
                <a16:creationId xmlns:a16="http://schemas.microsoft.com/office/drawing/2014/main" id="{21825F65-26D5-C016-51FE-B397461862E1}"/>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solidFill>
                <a:latin typeface="+mn-lt"/>
              </a:rPr>
              <a:t>Adding User Defined Measures (converting to GBP)</a:t>
            </a:r>
            <a:endParaRPr lang="en-US" dirty="0">
              <a:solidFill>
                <a:schemeClr val="bg1"/>
              </a:solidFill>
            </a:endParaRPr>
          </a:p>
        </p:txBody>
      </p:sp>
    </p:spTree>
    <p:extLst>
      <p:ext uri="{BB962C8B-B14F-4D97-AF65-F5344CB8AC3E}">
        <p14:creationId xmlns:p14="http://schemas.microsoft.com/office/powerpoint/2010/main" val="241979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EB92BAE-C41F-402E-BBC2-21250C7DCC95}"/>
              </a:ext>
            </a:extLst>
          </p:cNvPr>
          <p:cNvSpPr/>
          <p:nvPr/>
        </p:nvSpPr>
        <p:spPr>
          <a:xfrm>
            <a:off x="708159" y="1169580"/>
            <a:ext cx="9414036" cy="1509825"/>
          </a:xfrm>
          <a:prstGeom prst="rect">
            <a:avLst/>
          </a:prstGeom>
          <a:solidFill>
            <a:schemeClr val="bg1"/>
          </a:solidFill>
          <a:ln>
            <a:solidFill>
              <a:schemeClr val="bg1"/>
            </a:solidFill>
          </a:ln>
        </p:spPr>
        <p:txBody>
          <a:bodyPr lIns="91440" tIns="45720" rIns="91440" bIns="45720" rtlCol="0" anchor="ctr">
            <a:noAutofit/>
          </a:bodyPr>
          <a:lstStyle/>
          <a:p>
            <a:r>
              <a:rPr lang="en-GB" sz="1600">
                <a:solidFill>
                  <a:sysClr val="windowText" lastClr="000000"/>
                </a:solidFill>
              </a:rPr>
              <a:t>Now we need to go back into the Create Calculated Measure using the same method we did earlier. This time, we are going to multiply Value M USD by our calculated GBP exchange rate we noted down in the last step as shown below. We can name this new measure Value M GBP.</a:t>
            </a:r>
          </a:p>
          <a:p>
            <a:endParaRPr lang="en-GB" sz="1600">
              <a:solidFill>
                <a:sysClr val="windowText" lastClr="000000"/>
              </a:solidFill>
            </a:endParaRPr>
          </a:p>
          <a:p>
            <a:r>
              <a:rPr lang="en-GB" sz="1600">
                <a:solidFill>
                  <a:sysClr val="windowText" lastClr="000000"/>
                </a:solidFill>
              </a:rPr>
              <a:t>Running this will create a new measure in the table without GBP measure. We can see below that this matches our M LCU figure for the UK.</a:t>
            </a:r>
            <a:endParaRPr lang="en-GB" sz="1600">
              <a:solidFill>
                <a:sysClr val="windowText" lastClr="000000"/>
              </a:solidFill>
              <a:ea typeface="Calibri"/>
              <a:cs typeface="Calibri"/>
            </a:endParaRPr>
          </a:p>
        </p:txBody>
      </p:sp>
      <p:sp>
        <p:nvSpPr>
          <p:cNvPr id="8" name="Arrow: Right 7">
            <a:extLst>
              <a:ext uri="{FF2B5EF4-FFF2-40B4-BE49-F238E27FC236}">
                <a16:creationId xmlns:a16="http://schemas.microsoft.com/office/drawing/2014/main" id="{027A3744-8A47-3008-13E6-0A9F1C7D26EE}"/>
              </a:ext>
            </a:extLst>
          </p:cNvPr>
          <p:cNvSpPr/>
          <p:nvPr/>
        </p:nvSpPr>
        <p:spPr>
          <a:xfrm>
            <a:off x="5572188" y="4441221"/>
            <a:ext cx="584791" cy="510363"/>
          </a:xfrm>
          <a:prstGeom prst="rightArrow">
            <a:avLst/>
          </a:prstGeom>
          <a:solidFill>
            <a:schemeClr val="accent2"/>
          </a:solidFill>
          <a:ln>
            <a:noFill/>
          </a:ln>
        </p:spPr>
        <p:txBody>
          <a:bodyPr rtlCol="0" anchor="ctr">
            <a:noAutofit/>
          </a:bodyPr>
          <a:lstStyle/>
          <a:p>
            <a:pPr algn="ctr"/>
            <a:endParaRPr lang="en-GB" sz="1400">
              <a:solidFill>
                <a:schemeClr val="tx1">
                  <a:lumMod val="65000"/>
                  <a:lumOff val="35000"/>
                </a:schemeClr>
              </a:solidFill>
            </a:endParaRPr>
          </a:p>
        </p:txBody>
      </p:sp>
      <p:pic>
        <p:nvPicPr>
          <p:cNvPr id="13" name="Picture 12">
            <a:extLst>
              <a:ext uri="{FF2B5EF4-FFF2-40B4-BE49-F238E27FC236}">
                <a16:creationId xmlns:a16="http://schemas.microsoft.com/office/drawing/2014/main" id="{202270D5-5DA1-C8B8-7E0E-C125049CC838}"/>
              </a:ext>
            </a:extLst>
          </p:cNvPr>
          <p:cNvPicPr>
            <a:picLocks noChangeAspect="1"/>
          </p:cNvPicPr>
          <p:nvPr/>
        </p:nvPicPr>
        <p:blipFill rotWithShape="1">
          <a:blip r:embed="rId2"/>
          <a:srcRect l="28779" t="27442" r="30058" b="15349"/>
          <a:stretch/>
        </p:blipFill>
        <p:spPr>
          <a:xfrm>
            <a:off x="396609" y="2828260"/>
            <a:ext cx="5018568" cy="3923415"/>
          </a:xfrm>
          <a:prstGeom prst="rect">
            <a:avLst/>
          </a:prstGeom>
        </p:spPr>
      </p:pic>
      <p:pic>
        <p:nvPicPr>
          <p:cNvPr id="15" name="Picture 14">
            <a:extLst>
              <a:ext uri="{FF2B5EF4-FFF2-40B4-BE49-F238E27FC236}">
                <a16:creationId xmlns:a16="http://schemas.microsoft.com/office/drawing/2014/main" id="{D3CD7FB7-4E5C-CD0F-E4CA-55D5E597B955}"/>
              </a:ext>
            </a:extLst>
          </p:cNvPr>
          <p:cNvPicPr>
            <a:picLocks noChangeAspect="1"/>
          </p:cNvPicPr>
          <p:nvPr/>
        </p:nvPicPr>
        <p:blipFill rotWithShape="1">
          <a:blip r:embed="rId3"/>
          <a:srcRect l="20146" t="18914" r="41570" b="44497"/>
          <a:stretch/>
        </p:blipFill>
        <p:spPr>
          <a:xfrm>
            <a:off x="6314717" y="2828173"/>
            <a:ext cx="5876887" cy="3157957"/>
          </a:xfrm>
          <a:prstGeom prst="rect">
            <a:avLst/>
          </a:prstGeom>
        </p:spPr>
      </p:pic>
      <p:sp>
        <p:nvSpPr>
          <p:cNvPr id="6" name="Title 1">
            <a:extLst>
              <a:ext uri="{FF2B5EF4-FFF2-40B4-BE49-F238E27FC236}">
                <a16:creationId xmlns:a16="http://schemas.microsoft.com/office/drawing/2014/main" id="{B6AF34E5-D2F7-9068-85C6-2CA70233B354}"/>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Adding User Defined Measures (converting to GBP)</a:t>
            </a:r>
            <a:endParaRPr lang="en-US">
              <a:solidFill>
                <a:schemeClr val="bg1"/>
              </a:solidFill>
            </a:endParaRPr>
          </a:p>
        </p:txBody>
      </p:sp>
    </p:spTree>
    <p:extLst>
      <p:ext uri="{BB962C8B-B14F-4D97-AF65-F5344CB8AC3E}">
        <p14:creationId xmlns:p14="http://schemas.microsoft.com/office/powerpoint/2010/main" val="220993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c costs of obesity ...">
            <a:extLst>
              <a:ext uri="{FF2B5EF4-FFF2-40B4-BE49-F238E27FC236}">
                <a16:creationId xmlns:a16="http://schemas.microsoft.com/office/drawing/2014/main" id="{CC5B0FF2-288E-4709-8599-44CCBB864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546223" y="120774"/>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395DEDB6-664D-2941-DBA4-D105C55402EC}"/>
              </a:ext>
            </a:extLst>
          </p:cNvPr>
          <p:cNvSpPr>
            <a:spLocks noChangeArrowheads="1"/>
          </p:cNvSpPr>
          <p:nvPr/>
        </p:nvSpPr>
        <p:spPr bwMode="auto">
          <a:xfrm>
            <a:off x="0" y="1270939"/>
            <a:ext cx="12192000" cy="50321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mn-lt"/>
                <a:hlinkClick r:id="rId3">
                  <a:extLst>
                    <a:ext uri="{A12FA001-AC4F-418D-AE19-62706E023703}">
                      <ahyp:hlinkClr xmlns:ahyp="http://schemas.microsoft.com/office/drawing/2018/hyperlinkcolor" val="tx"/>
                    </a:ext>
                  </a:extLst>
                </a:hlinkClick>
              </a:rPr>
              <a:t>Consumer Market Analyzers: Segment Insights - Watch Video</a:t>
            </a:r>
            <a:endParaRPr lang="en-US" altLang="en-US" b="0" i="0" u="none" strike="noStrike" cap="none" normalizeH="0" baseline="0">
              <a:ln>
                <a:noFill/>
              </a:ln>
              <a:effectLst/>
              <a:latin typeface="+mn-lt"/>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effectLst/>
                <a:latin typeface="+mn-lt"/>
                <a:hlinkClick r:id="rId3">
                  <a:extLst>
                    <a:ext uri="{A12FA001-AC4F-418D-AE19-62706E023703}">
                      <ahyp:hlinkClr xmlns:ahyp="http://schemas.microsoft.com/office/drawing/2018/hyperlinkcolor" val="tx"/>
                    </a:ext>
                  </a:extLst>
                </a:hlinkClick>
              </a:rPr>
              <a:t> </a:t>
            </a:r>
            <a:r>
              <a:rPr kumimoji="0" lang="en-US" altLang="en-US" sz="1100" b="0" i="0" u="none" strike="noStrike" cap="none" normalizeH="0" baseline="0">
                <a:ln>
                  <a:noFill/>
                </a:ln>
                <a:effectLst/>
                <a:latin typeface="+mn-lt"/>
              </a:rPr>
              <a:t> </a:t>
            </a:r>
            <a:r>
              <a:rPr kumimoji="0" lang="en-US" altLang="en-US" sz="31100" b="0" i="0" u="none" strike="noStrike" cap="none" normalizeH="0" baseline="0">
                <a:ln>
                  <a:noFill/>
                </a:ln>
                <a:effectLst/>
                <a:latin typeface="+mn-lt"/>
              </a:rPr>
              <a:t>     </a:t>
            </a:r>
            <a:r>
              <a:rPr kumimoji="0" lang="en-US" altLang="en-US" sz="21600" b="0" i="0" u="none" strike="noStrike" cap="none" normalizeH="0" baseline="0">
                <a:ln>
                  <a:noFill/>
                </a:ln>
                <a:effectLst/>
                <a:latin typeface="circular"/>
              </a:rPr>
              <a:t>     </a:t>
            </a:r>
            <a:r>
              <a:rPr kumimoji="0" lang="en-US" altLang="en-US" sz="800" b="0" i="0" u="none" strike="noStrike" cap="none" normalizeH="0" baseline="0">
                <a:ln>
                  <a:noFill/>
                </a:ln>
                <a:effectLst/>
                <a:latin typeface="Arial"/>
                <a:cs typeface="Arial"/>
              </a:rPr>
              <a:t> </a:t>
            </a:r>
            <a:endParaRPr kumimoji="0" lang="en-US" altLang="en-US" sz="1800" b="0" i="0" u="none" strike="noStrike" cap="none" normalizeH="0" baseline="0">
              <a:ln>
                <a:noFill/>
              </a:ln>
              <a:effectLst/>
              <a:latin typeface="Arial"/>
              <a:cs typeface="Arial"/>
            </a:endParaRPr>
          </a:p>
        </p:txBody>
      </p:sp>
      <p:pic>
        <p:nvPicPr>
          <p:cNvPr id="6146" name="Picture 2">
            <a:hlinkClick r:id="rId3"/>
            <a:extLst>
              <a:ext uri="{FF2B5EF4-FFF2-40B4-BE49-F238E27FC236}">
                <a16:creationId xmlns:a16="http://schemas.microsoft.com/office/drawing/2014/main" id="{D7599DB5-3F5D-05F4-58EA-4F59CF2B8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743" y="1764900"/>
            <a:ext cx="7189729" cy="4044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F1AC54-4034-DF8E-C547-A3F46093E8CD}"/>
              </a:ext>
            </a:extLst>
          </p:cNvPr>
          <p:cNvSpPr txBox="1"/>
          <p:nvPr/>
        </p:nvSpPr>
        <p:spPr>
          <a:xfrm>
            <a:off x="0" y="6303085"/>
            <a:ext cx="8979613" cy="307777"/>
          </a:xfrm>
          <a:prstGeom prst="rect">
            <a:avLst/>
          </a:prstGeom>
          <a:noFill/>
        </p:spPr>
        <p:txBody>
          <a:bodyPr wrap="square" lIns="91440" tIns="45720" rIns="91440" bIns="45720" rtlCol="0" anchor="t">
            <a:spAutoFit/>
          </a:bodyPr>
          <a:lstStyle/>
          <a:p>
            <a:r>
              <a:rPr lang="en-GB" sz="1400">
                <a:solidFill>
                  <a:schemeClr val="tx2">
                    <a:lumMod val="50000"/>
                  </a:schemeClr>
                </a:solidFill>
              </a:rPr>
              <a:t>*To access the video please put PowerPoint in presentation mode or select ctrl and click on the link*</a:t>
            </a:r>
          </a:p>
        </p:txBody>
      </p:sp>
      <p:sp>
        <p:nvSpPr>
          <p:cNvPr id="7" name="Title 1">
            <a:extLst>
              <a:ext uri="{FF2B5EF4-FFF2-40B4-BE49-F238E27FC236}">
                <a16:creationId xmlns:a16="http://schemas.microsoft.com/office/drawing/2014/main" id="{1EFB533A-2FA2-DF95-99EB-D2C6B2CBD000}"/>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Tutorial videos </a:t>
            </a:r>
          </a:p>
        </p:txBody>
      </p:sp>
    </p:spTree>
    <p:extLst>
      <p:ext uri="{BB962C8B-B14F-4D97-AF65-F5344CB8AC3E}">
        <p14:creationId xmlns:p14="http://schemas.microsoft.com/office/powerpoint/2010/main" val="26694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153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03119-B42E-A7A3-75D5-27001E1BEFC8}"/>
              </a:ext>
            </a:extLst>
          </p:cNvPr>
          <p:cNvSpPr>
            <a:spLocks noGrp="1"/>
          </p:cNvSpPr>
          <p:nvPr>
            <p:ph idx="1"/>
          </p:nvPr>
        </p:nvSpPr>
        <p:spPr>
          <a:xfrm>
            <a:off x="404091" y="4587296"/>
            <a:ext cx="6596784" cy="1776557"/>
          </a:xfrm>
        </p:spPr>
        <p:txBody>
          <a:bodyPr>
            <a:normAutofit/>
          </a:bodyPr>
          <a:lstStyle/>
          <a:p>
            <a:pPr marL="0" indent="0">
              <a:buNone/>
            </a:pPr>
            <a:r>
              <a:rPr lang="en-GB" sz="3600">
                <a:solidFill>
                  <a:schemeClr val="bg1"/>
                </a:solidFill>
              </a:rPr>
              <a:t>2. PRODUCT-LAUNCH ANALYTICS </a:t>
            </a:r>
          </a:p>
        </p:txBody>
      </p:sp>
      <p:cxnSp>
        <p:nvCxnSpPr>
          <p:cNvPr id="5" name="Straight Connector 4">
            <a:extLst>
              <a:ext uri="{FF2B5EF4-FFF2-40B4-BE49-F238E27FC236}">
                <a16:creationId xmlns:a16="http://schemas.microsoft.com/office/drawing/2014/main" id="{2847347B-DBDB-D67A-F203-F236CF2DB433}"/>
              </a:ext>
            </a:extLst>
          </p:cNvPr>
          <p:cNvCxnSpPr/>
          <p:nvPr/>
        </p:nvCxnSpPr>
        <p:spPr>
          <a:xfrm>
            <a:off x="133350" y="5391150"/>
            <a:ext cx="98393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A0169A0-B5F8-112F-28BC-94988E71685D}"/>
              </a:ext>
            </a:extLst>
          </p:cNvPr>
          <p:cNvCxnSpPr>
            <a:cxnSpLocks/>
          </p:cNvCxnSpPr>
          <p:nvPr/>
        </p:nvCxnSpPr>
        <p:spPr>
          <a:xfrm>
            <a:off x="11159548" y="0"/>
            <a:ext cx="0" cy="25417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6C874B5-8780-FF9F-B792-C16FBDFFFE36}"/>
              </a:ext>
            </a:extLst>
          </p:cNvPr>
          <p:cNvSpPr txBox="1"/>
          <p:nvPr/>
        </p:nvSpPr>
        <p:spPr>
          <a:xfrm>
            <a:off x="10751128" y="6584061"/>
            <a:ext cx="2881744" cy="369332"/>
          </a:xfrm>
          <a:prstGeom prst="rect">
            <a:avLst/>
          </a:prstGeom>
          <a:noFill/>
        </p:spPr>
        <p:txBody>
          <a:bodyPr wrap="square" rtlCol="0">
            <a:spAutoFit/>
          </a:bodyPr>
          <a:lstStyle/>
          <a:p>
            <a:r>
              <a:rPr lang="en-GB">
                <a:solidFill>
                  <a:schemeClr val="bg1"/>
                </a:solidFill>
                <a:hlinkClick r:id="rId2">
                  <a:extLst>
                    <a:ext uri="{A12FA001-AC4F-418D-AE19-62706E023703}">
                      <ahyp:hlinkClr xmlns:ahyp="http://schemas.microsoft.com/office/drawing/2018/hyperlinkcolor" val="tx"/>
                    </a:ext>
                  </a:extLst>
                </a:hlinkClick>
              </a:rPr>
              <a:t>Click to Access</a:t>
            </a:r>
            <a:endParaRPr lang="en-GB">
              <a:solidFill>
                <a:schemeClr val="bg1"/>
              </a:solidFill>
            </a:endParaRPr>
          </a:p>
        </p:txBody>
      </p:sp>
    </p:spTree>
    <p:extLst>
      <p:ext uri="{BB962C8B-B14F-4D97-AF65-F5344CB8AC3E}">
        <p14:creationId xmlns:p14="http://schemas.microsoft.com/office/powerpoint/2010/main" val="35635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conomic costs of obesity ...">
            <a:extLst>
              <a:ext uri="{FF2B5EF4-FFF2-40B4-BE49-F238E27FC236}">
                <a16:creationId xmlns:a16="http://schemas.microsoft.com/office/drawing/2014/main" id="{DC08F9DC-B532-3296-0AAE-E06993CB8F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642896" y="0"/>
            <a:ext cx="1549103" cy="7563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DF0B25E-2003-9321-C9CB-6FDA3374DA10}"/>
              </a:ext>
            </a:extLst>
          </p:cNvPr>
          <p:cNvPicPr>
            <a:picLocks noChangeAspect="1"/>
          </p:cNvPicPr>
          <p:nvPr/>
        </p:nvPicPr>
        <p:blipFill>
          <a:blip r:embed="rId3"/>
          <a:stretch>
            <a:fillRect/>
          </a:stretch>
        </p:blipFill>
        <p:spPr>
          <a:xfrm>
            <a:off x="1446455" y="1750371"/>
            <a:ext cx="9299090" cy="4410655"/>
          </a:xfrm>
          <a:prstGeom prst="rect">
            <a:avLst/>
          </a:prstGeom>
        </p:spPr>
      </p:pic>
      <p:cxnSp>
        <p:nvCxnSpPr>
          <p:cNvPr id="5" name="Straight Connector 4">
            <a:extLst>
              <a:ext uri="{FF2B5EF4-FFF2-40B4-BE49-F238E27FC236}">
                <a16:creationId xmlns:a16="http://schemas.microsoft.com/office/drawing/2014/main" id="{2847347B-DBDB-D67A-F203-F236CF2DB433}"/>
              </a:ext>
            </a:extLst>
          </p:cNvPr>
          <p:cNvCxnSpPr/>
          <p:nvPr/>
        </p:nvCxnSpPr>
        <p:spPr>
          <a:xfrm>
            <a:off x="133350" y="5391150"/>
            <a:ext cx="98393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A0169A0-B5F8-112F-28BC-94988E71685D}"/>
              </a:ext>
            </a:extLst>
          </p:cNvPr>
          <p:cNvCxnSpPr>
            <a:cxnSpLocks/>
          </p:cNvCxnSpPr>
          <p:nvPr/>
        </p:nvCxnSpPr>
        <p:spPr>
          <a:xfrm>
            <a:off x="11159548" y="0"/>
            <a:ext cx="0" cy="25417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6C874B5-8780-FF9F-B792-C16FBDFFFE36}"/>
              </a:ext>
            </a:extLst>
          </p:cNvPr>
          <p:cNvSpPr txBox="1"/>
          <p:nvPr/>
        </p:nvSpPr>
        <p:spPr>
          <a:xfrm>
            <a:off x="10751128" y="6584061"/>
            <a:ext cx="2881744" cy="369332"/>
          </a:xfrm>
          <a:prstGeom prst="rect">
            <a:avLst/>
          </a:prstGeom>
          <a:noFill/>
        </p:spPr>
        <p:txBody>
          <a:bodyPr wrap="square" rtlCol="0">
            <a:spAutoFit/>
          </a:bodyPr>
          <a:lstStyle/>
          <a:p>
            <a:r>
              <a:rPr lang="en-GB">
                <a:solidFill>
                  <a:schemeClr val="bg1"/>
                </a:solidFill>
                <a:hlinkClick r:id="rId4">
                  <a:extLst>
                    <a:ext uri="{A12FA001-AC4F-418D-AE19-62706E023703}">
                      <ahyp:hlinkClr xmlns:ahyp="http://schemas.microsoft.com/office/drawing/2018/hyperlinkcolor" val="tx"/>
                    </a:ext>
                  </a:extLst>
                </a:hlinkClick>
              </a:rPr>
              <a:t>Click to Access</a:t>
            </a:r>
            <a:endParaRPr lang="en-GB">
              <a:solidFill>
                <a:schemeClr val="bg1"/>
              </a:solidFill>
            </a:endParaRPr>
          </a:p>
        </p:txBody>
      </p:sp>
      <p:sp>
        <p:nvSpPr>
          <p:cNvPr id="10" name="Rectangle 9">
            <a:extLst>
              <a:ext uri="{FF2B5EF4-FFF2-40B4-BE49-F238E27FC236}">
                <a16:creationId xmlns:a16="http://schemas.microsoft.com/office/drawing/2014/main" id="{B81E95AD-6070-9A0A-C3D3-FF7E634266A5}"/>
              </a:ext>
            </a:extLst>
          </p:cNvPr>
          <p:cNvSpPr/>
          <p:nvPr/>
        </p:nvSpPr>
        <p:spPr>
          <a:xfrm>
            <a:off x="-1" y="611628"/>
            <a:ext cx="12192000" cy="666745"/>
          </a:xfrm>
          <a:prstGeom prst="rect">
            <a:avLst/>
          </a:prstGeom>
          <a:solidFill>
            <a:srgbClr val="0B153B"/>
          </a:solidFill>
        </p:spPr>
        <p:txBody>
          <a:bodyPr vert="horz" lIns="91440" tIns="45720" rIns="91440" bIns="45720" rtlCol="0" anchor="ctr">
            <a:normAutofit/>
          </a:bodyPr>
          <a:lstStyle/>
          <a:p>
            <a:pPr marL="0" marR="0" lvl="0" indent="0" algn="ctr" fontAlgn="base">
              <a:lnSpc>
                <a:spcPct val="90000"/>
              </a:lnSpc>
              <a:spcBef>
                <a:spcPct val="0"/>
              </a:spcBef>
              <a:spcAft>
                <a:spcPct val="0"/>
              </a:spcAft>
              <a:buClrTx/>
              <a:buSzTx/>
              <a:tabLst/>
              <a:defRPr/>
            </a:pPr>
            <a:r>
              <a:rPr lang="en-GB" sz="1400" b="1" u="sng">
                <a:solidFill>
                  <a:schemeClr val="bg1"/>
                </a:solidFill>
                <a:ea typeface="+mj-ea"/>
                <a:cs typeface="+mj-cs"/>
              </a:rPr>
              <a:t>PLA Track new and innovative product launches by country that will impact  the direction of innovation and inspire new product development</a:t>
            </a:r>
          </a:p>
        </p:txBody>
      </p:sp>
      <p:sp>
        <p:nvSpPr>
          <p:cNvPr id="9" name="Vertical Text Placeholder 36">
            <a:extLst>
              <a:ext uri="{FF2B5EF4-FFF2-40B4-BE49-F238E27FC236}">
                <a16:creationId xmlns:a16="http://schemas.microsoft.com/office/drawing/2014/main" id="{6612D245-20B5-CF43-D042-2CC501CF84B3}"/>
              </a:ext>
            </a:extLst>
          </p:cNvPr>
          <p:cNvSpPr txBox="1">
            <a:spLocks/>
          </p:cNvSpPr>
          <p:nvPr/>
        </p:nvSpPr>
        <p:spPr>
          <a:xfrm>
            <a:off x="8168897" y="2722979"/>
            <a:ext cx="1946063" cy="519835"/>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
        <p:nvSpPr>
          <p:cNvPr id="16" name="Left Brace 15">
            <a:extLst>
              <a:ext uri="{FF2B5EF4-FFF2-40B4-BE49-F238E27FC236}">
                <a16:creationId xmlns:a16="http://schemas.microsoft.com/office/drawing/2014/main" id="{C0FCC2F2-2C3F-793F-0CDC-13A0B0C26B63}"/>
              </a:ext>
            </a:extLst>
          </p:cNvPr>
          <p:cNvSpPr/>
          <p:nvPr/>
        </p:nvSpPr>
        <p:spPr>
          <a:xfrm>
            <a:off x="1786461" y="2978872"/>
            <a:ext cx="432864" cy="3230013"/>
          </a:xfrm>
          <a:prstGeom prst="leftBrace">
            <a:avLst/>
          </a:prstGeom>
          <a:ln>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6D736A7C-475E-0BEB-8F89-3C1C94FF286D}"/>
              </a:ext>
            </a:extLst>
          </p:cNvPr>
          <p:cNvCxnSpPr>
            <a:cxnSpLocks/>
            <a:stCxn id="13" idx="3"/>
          </p:cNvCxnSpPr>
          <p:nvPr/>
        </p:nvCxnSpPr>
        <p:spPr>
          <a:xfrm flipH="1" flipV="1">
            <a:off x="10120543" y="3194955"/>
            <a:ext cx="625002" cy="760744"/>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2C6D8F3-BD78-85C0-3726-30C77F126EA8}"/>
              </a:ext>
            </a:extLst>
          </p:cNvPr>
          <p:cNvSpPr txBox="1"/>
          <p:nvPr/>
        </p:nvSpPr>
        <p:spPr>
          <a:xfrm>
            <a:off x="10395977" y="3997437"/>
            <a:ext cx="1527142" cy="1169551"/>
          </a:xfrm>
          <a:prstGeom prst="rect">
            <a:avLst/>
          </a:prstGeom>
          <a:noFill/>
        </p:spPr>
        <p:txBody>
          <a:bodyPr wrap="square" lIns="91440" tIns="45720" rIns="91440" bIns="45720" rtlCol="0" anchor="t">
            <a:spAutoFit/>
          </a:bodyPr>
          <a:lstStyle/>
          <a:p>
            <a:r>
              <a:rPr lang="en-GB" sz="1400"/>
              <a:t>Your selected search will appear here, you are able to remove it at any point </a:t>
            </a:r>
          </a:p>
        </p:txBody>
      </p:sp>
      <p:cxnSp>
        <p:nvCxnSpPr>
          <p:cNvPr id="21" name="Straight Arrow Connector 20">
            <a:extLst>
              <a:ext uri="{FF2B5EF4-FFF2-40B4-BE49-F238E27FC236}">
                <a16:creationId xmlns:a16="http://schemas.microsoft.com/office/drawing/2014/main" id="{B979E183-F785-ED0C-324B-639C2C314F96}"/>
              </a:ext>
            </a:extLst>
          </p:cNvPr>
          <p:cNvCxnSpPr>
            <a:cxnSpLocks/>
          </p:cNvCxnSpPr>
          <p:nvPr/>
        </p:nvCxnSpPr>
        <p:spPr>
          <a:xfrm flipH="1" flipV="1">
            <a:off x="4940733" y="3737258"/>
            <a:ext cx="1025940" cy="22660"/>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848D397-00B4-2474-30BF-A1CD9603937F}"/>
              </a:ext>
            </a:extLst>
          </p:cNvPr>
          <p:cNvSpPr txBox="1"/>
          <p:nvPr/>
        </p:nvSpPr>
        <p:spPr>
          <a:xfrm>
            <a:off x="5966673" y="3623186"/>
            <a:ext cx="1677971" cy="1384995"/>
          </a:xfrm>
          <a:prstGeom prst="rect">
            <a:avLst/>
          </a:prstGeom>
          <a:noFill/>
        </p:spPr>
        <p:txBody>
          <a:bodyPr wrap="square" lIns="91440" tIns="45720" rIns="91440" bIns="45720" rtlCol="0" anchor="t">
            <a:spAutoFit/>
          </a:bodyPr>
          <a:lstStyle/>
          <a:p>
            <a:r>
              <a:rPr lang="en-GB" sz="1400"/>
              <a:t>Select the Tick Box to include filter of choice, drop down arrow to narrow your search down further </a:t>
            </a:r>
          </a:p>
        </p:txBody>
      </p:sp>
      <p:sp>
        <p:nvSpPr>
          <p:cNvPr id="24" name="Oval 23">
            <a:extLst>
              <a:ext uri="{FF2B5EF4-FFF2-40B4-BE49-F238E27FC236}">
                <a16:creationId xmlns:a16="http://schemas.microsoft.com/office/drawing/2014/main" id="{2C774593-B440-5B1D-A48A-414477A886C5}"/>
              </a:ext>
            </a:extLst>
          </p:cNvPr>
          <p:cNvSpPr/>
          <p:nvPr/>
        </p:nvSpPr>
        <p:spPr>
          <a:xfrm>
            <a:off x="4431009" y="3886617"/>
            <a:ext cx="137683" cy="155929"/>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130D253-4DD9-CA34-2BCC-626D808C5621}"/>
              </a:ext>
            </a:extLst>
          </p:cNvPr>
          <p:cNvSpPr txBox="1"/>
          <p:nvPr/>
        </p:nvSpPr>
        <p:spPr>
          <a:xfrm>
            <a:off x="113744" y="2541732"/>
            <a:ext cx="1852203" cy="3293209"/>
          </a:xfrm>
          <a:prstGeom prst="rect">
            <a:avLst/>
          </a:prstGeom>
          <a:noFill/>
        </p:spPr>
        <p:txBody>
          <a:bodyPr wrap="square" lIns="91440" tIns="45720" rIns="91440" bIns="45720" rtlCol="0" anchor="t">
            <a:spAutoFit/>
          </a:bodyPr>
          <a:lstStyle/>
          <a:p>
            <a:r>
              <a:rPr lang="en-GB" sz="1400"/>
              <a:t>Ability to narrow down your research using the filters located on the left. </a:t>
            </a:r>
            <a:endParaRPr lang="en-GB" sz="1400">
              <a:ea typeface="Calibri"/>
              <a:cs typeface="Calibri"/>
            </a:endParaRPr>
          </a:p>
          <a:p>
            <a:r>
              <a:rPr lang="en-GB" sz="1400"/>
              <a:t>-Claims/ Tags is what companies are saying about the product (vegan, high protein etc) </a:t>
            </a:r>
            <a:endParaRPr lang="en-GB" sz="1400">
              <a:ea typeface="Calibri"/>
              <a:cs typeface="Calibri"/>
            </a:endParaRPr>
          </a:p>
          <a:p>
            <a:r>
              <a:rPr lang="en-GB" sz="1400"/>
              <a:t>-Look at a specific country focus (launch country) </a:t>
            </a:r>
            <a:endParaRPr lang="en-GB" sz="1400">
              <a:ea typeface="Calibri"/>
              <a:cs typeface="Calibri"/>
            </a:endParaRPr>
          </a:p>
          <a:p>
            <a:r>
              <a:rPr lang="en-GB" sz="1400"/>
              <a:t>-Look at competitors through companies </a:t>
            </a:r>
            <a:endParaRPr lang="en-GB" sz="1400">
              <a:ea typeface="Calibri"/>
              <a:cs typeface="Calibri"/>
            </a:endParaRPr>
          </a:p>
          <a:p>
            <a:endParaRPr lang="en-GB" sz="1200">
              <a:ea typeface="Calibri"/>
              <a:cs typeface="Calibri"/>
            </a:endParaRPr>
          </a:p>
        </p:txBody>
      </p:sp>
      <p:sp>
        <p:nvSpPr>
          <p:cNvPr id="26" name="Vertical Text Placeholder 36">
            <a:extLst>
              <a:ext uri="{FF2B5EF4-FFF2-40B4-BE49-F238E27FC236}">
                <a16:creationId xmlns:a16="http://schemas.microsoft.com/office/drawing/2014/main" id="{82DC27C7-0AAD-9843-FBA3-EB29DA325B7F}"/>
              </a:ext>
            </a:extLst>
          </p:cNvPr>
          <p:cNvSpPr txBox="1">
            <a:spLocks/>
          </p:cNvSpPr>
          <p:nvPr/>
        </p:nvSpPr>
        <p:spPr>
          <a:xfrm>
            <a:off x="3639542" y="1783235"/>
            <a:ext cx="656233" cy="290799"/>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
        <p:nvSpPr>
          <p:cNvPr id="27" name="TextBox 26">
            <a:extLst>
              <a:ext uri="{FF2B5EF4-FFF2-40B4-BE49-F238E27FC236}">
                <a16:creationId xmlns:a16="http://schemas.microsoft.com/office/drawing/2014/main" id="{60AF52EE-AF68-195A-7732-651CC9F7197E}"/>
              </a:ext>
            </a:extLst>
          </p:cNvPr>
          <p:cNvSpPr txBox="1"/>
          <p:nvPr/>
        </p:nvSpPr>
        <p:spPr>
          <a:xfrm>
            <a:off x="3088406" y="1394735"/>
            <a:ext cx="3093738" cy="307777"/>
          </a:xfrm>
          <a:prstGeom prst="rect">
            <a:avLst/>
          </a:prstGeom>
          <a:noFill/>
        </p:spPr>
        <p:txBody>
          <a:bodyPr wrap="square" lIns="91440" tIns="45720" rIns="91440" bIns="45720" rtlCol="0" anchor="t">
            <a:spAutoFit/>
          </a:bodyPr>
          <a:lstStyle/>
          <a:p>
            <a:r>
              <a:rPr lang="en-GB" sz="1400"/>
              <a:t>Located under Databases </a:t>
            </a:r>
          </a:p>
        </p:txBody>
      </p:sp>
    </p:spTree>
    <p:extLst>
      <p:ext uri="{BB962C8B-B14F-4D97-AF65-F5344CB8AC3E}">
        <p14:creationId xmlns:p14="http://schemas.microsoft.com/office/powerpoint/2010/main" val="1592064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986FC5B-7065-F920-18C3-D0B48D45B855}"/>
              </a:ext>
            </a:extLst>
          </p:cNvPr>
          <p:cNvPicPr>
            <a:picLocks noChangeAspect="1"/>
          </p:cNvPicPr>
          <p:nvPr/>
        </p:nvPicPr>
        <p:blipFill>
          <a:blip r:embed="rId2"/>
          <a:stretch>
            <a:fillRect/>
          </a:stretch>
        </p:blipFill>
        <p:spPr>
          <a:xfrm>
            <a:off x="1226258" y="977643"/>
            <a:ext cx="10079738" cy="5306603"/>
          </a:xfrm>
          <a:prstGeom prst="rect">
            <a:avLst/>
          </a:prstGeom>
        </p:spPr>
      </p:pic>
      <p:cxnSp>
        <p:nvCxnSpPr>
          <p:cNvPr id="5" name="Straight Connector 4">
            <a:extLst>
              <a:ext uri="{FF2B5EF4-FFF2-40B4-BE49-F238E27FC236}">
                <a16:creationId xmlns:a16="http://schemas.microsoft.com/office/drawing/2014/main" id="{2847347B-DBDB-D67A-F203-F236CF2DB433}"/>
              </a:ext>
            </a:extLst>
          </p:cNvPr>
          <p:cNvCxnSpPr/>
          <p:nvPr/>
        </p:nvCxnSpPr>
        <p:spPr>
          <a:xfrm>
            <a:off x="404091" y="5183760"/>
            <a:ext cx="98393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A0169A0-B5F8-112F-28BC-94988E71685D}"/>
              </a:ext>
            </a:extLst>
          </p:cNvPr>
          <p:cNvCxnSpPr>
            <a:cxnSpLocks/>
          </p:cNvCxnSpPr>
          <p:nvPr/>
        </p:nvCxnSpPr>
        <p:spPr>
          <a:xfrm>
            <a:off x="11159548" y="0"/>
            <a:ext cx="0" cy="25417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6C874B5-8780-FF9F-B792-C16FBDFFFE36}"/>
              </a:ext>
            </a:extLst>
          </p:cNvPr>
          <p:cNvSpPr txBox="1"/>
          <p:nvPr/>
        </p:nvSpPr>
        <p:spPr>
          <a:xfrm>
            <a:off x="10751128" y="6584061"/>
            <a:ext cx="2881744" cy="369332"/>
          </a:xfrm>
          <a:prstGeom prst="rect">
            <a:avLst/>
          </a:prstGeom>
          <a:noFill/>
        </p:spPr>
        <p:txBody>
          <a:bodyPr wrap="square" rtlCol="0">
            <a:spAutoFit/>
          </a:bodyPr>
          <a:lstStyle/>
          <a:p>
            <a:r>
              <a:rPr lang="en-GB">
                <a:solidFill>
                  <a:schemeClr val="bg1"/>
                </a:solidFill>
                <a:hlinkClick r:id="rId3">
                  <a:extLst>
                    <a:ext uri="{A12FA001-AC4F-418D-AE19-62706E023703}">
                      <ahyp:hlinkClr xmlns:ahyp="http://schemas.microsoft.com/office/drawing/2018/hyperlinkcolor" val="tx"/>
                    </a:ext>
                  </a:extLst>
                </a:hlinkClick>
              </a:rPr>
              <a:t>Click to Access</a:t>
            </a:r>
            <a:endParaRPr lang="en-GB">
              <a:solidFill>
                <a:schemeClr val="bg1"/>
              </a:solidFill>
            </a:endParaRPr>
          </a:p>
        </p:txBody>
      </p:sp>
      <p:sp>
        <p:nvSpPr>
          <p:cNvPr id="2" name="TextBox 1">
            <a:extLst>
              <a:ext uri="{FF2B5EF4-FFF2-40B4-BE49-F238E27FC236}">
                <a16:creationId xmlns:a16="http://schemas.microsoft.com/office/drawing/2014/main" id="{2DACF532-FE78-198E-69D0-7794749A52F7}"/>
              </a:ext>
            </a:extLst>
          </p:cNvPr>
          <p:cNvSpPr txBox="1"/>
          <p:nvPr/>
        </p:nvSpPr>
        <p:spPr>
          <a:xfrm>
            <a:off x="180352" y="411079"/>
            <a:ext cx="2334248" cy="276999"/>
          </a:xfrm>
          <a:prstGeom prst="rect">
            <a:avLst/>
          </a:prstGeom>
          <a:noFill/>
          <a:ln>
            <a:solidFill>
              <a:srgbClr val="0B153B"/>
            </a:solidFill>
          </a:ln>
        </p:spPr>
        <p:txBody>
          <a:bodyPr wrap="square" rtlCol="0">
            <a:spAutoFit/>
          </a:bodyPr>
          <a:lstStyle/>
          <a:p>
            <a:r>
              <a:rPr lang="en-GB" sz="1200"/>
              <a:t>*Filters- Vegan food in Europe*</a:t>
            </a:r>
          </a:p>
        </p:txBody>
      </p:sp>
      <p:pic>
        <p:nvPicPr>
          <p:cNvPr id="4" name="Picture 2" descr="economic costs of obesity ...">
            <a:extLst>
              <a:ext uri="{FF2B5EF4-FFF2-40B4-BE49-F238E27FC236}">
                <a16:creationId xmlns:a16="http://schemas.microsoft.com/office/drawing/2014/main" id="{5ABF5306-1604-64FA-686C-096BB7D1F1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20" t="19164" r="17157" b="21346"/>
          <a:stretch/>
        </p:blipFill>
        <p:spPr bwMode="auto">
          <a:xfrm>
            <a:off x="10576846" y="99868"/>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81AEB623-274D-5AD3-2489-6BC2F6C096D0}"/>
              </a:ext>
            </a:extLst>
          </p:cNvPr>
          <p:cNvSpPr/>
          <p:nvPr/>
        </p:nvSpPr>
        <p:spPr>
          <a:xfrm>
            <a:off x="2045616" y="3694133"/>
            <a:ext cx="367646" cy="306569"/>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D5A3332A-0DDF-7A5A-33A6-92B2BF0934C1}"/>
              </a:ext>
            </a:extLst>
          </p:cNvPr>
          <p:cNvCxnSpPr>
            <a:cxnSpLocks/>
          </p:cNvCxnSpPr>
          <p:nvPr/>
        </p:nvCxnSpPr>
        <p:spPr>
          <a:xfrm flipH="1">
            <a:off x="6547113" y="1075921"/>
            <a:ext cx="574750" cy="1381737"/>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2F017B7-44B2-B3ED-4321-6D9D35993B8C}"/>
              </a:ext>
            </a:extLst>
          </p:cNvPr>
          <p:cNvCxnSpPr>
            <a:cxnSpLocks/>
          </p:cNvCxnSpPr>
          <p:nvPr/>
        </p:nvCxnSpPr>
        <p:spPr>
          <a:xfrm flipH="1" flipV="1">
            <a:off x="10791596" y="2787850"/>
            <a:ext cx="294326" cy="641150"/>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FAD37FE8-7FF6-07FD-E7A1-A30793D9EFCC}"/>
              </a:ext>
            </a:extLst>
          </p:cNvPr>
          <p:cNvSpPr/>
          <p:nvPr/>
        </p:nvSpPr>
        <p:spPr>
          <a:xfrm>
            <a:off x="2045616" y="5689631"/>
            <a:ext cx="367646" cy="288113"/>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D3E843E-0DD2-EDE1-4941-E2B7C38C76C1}"/>
              </a:ext>
            </a:extLst>
          </p:cNvPr>
          <p:cNvSpPr txBox="1"/>
          <p:nvPr/>
        </p:nvSpPr>
        <p:spPr>
          <a:xfrm>
            <a:off x="10927537" y="2445185"/>
            <a:ext cx="1294614" cy="3323987"/>
          </a:xfrm>
          <a:prstGeom prst="rect">
            <a:avLst/>
          </a:prstGeom>
          <a:solidFill>
            <a:schemeClr val="bg1"/>
          </a:solidFill>
        </p:spPr>
        <p:txBody>
          <a:bodyPr wrap="square" lIns="91440" tIns="45720" rIns="91440" bIns="45720" rtlCol="0" anchor="t">
            <a:spAutoFit/>
          </a:bodyPr>
          <a:lstStyle/>
          <a:p>
            <a:r>
              <a:rPr lang="en-GB" sz="1400" i="0" u="none" strike="noStrike">
                <a:effectLst/>
                <a:latin typeface="Calibri"/>
                <a:ea typeface="Calibri"/>
                <a:cs typeface="Calibri"/>
              </a:rPr>
              <a:t>3. </a:t>
            </a:r>
            <a:r>
              <a:rPr lang="en-GB" sz="1400" b="1" i="0" u="none" strike="noStrike">
                <a:effectLst/>
                <a:latin typeface="Calibri"/>
                <a:ea typeface="Calibri"/>
                <a:cs typeface="Calibri"/>
              </a:rPr>
              <a:t>Alert-</a:t>
            </a:r>
            <a:r>
              <a:rPr lang="en-GB" sz="1400" b="0" i="0" u="none" strike="noStrike">
                <a:effectLst/>
                <a:latin typeface="Calibri"/>
                <a:ea typeface="Calibri"/>
                <a:cs typeface="Calibri"/>
              </a:rPr>
              <a:t> keep on top of innovative new  products </a:t>
            </a:r>
            <a:r>
              <a:rPr lang="en-GB" sz="1400" b="0" i="0">
                <a:effectLst/>
                <a:latin typeface="Calibri"/>
                <a:ea typeface="Calibri"/>
                <a:cs typeface="Calibri"/>
              </a:rPr>
              <a:t> straight to your inbox</a:t>
            </a:r>
          </a:p>
          <a:p>
            <a:r>
              <a:rPr lang="en-GB" sz="1400" b="1">
                <a:latin typeface="Calibri"/>
                <a:ea typeface="Calibri"/>
                <a:cs typeface="Calibri"/>
              </a:rPr>
              <a:t>Saved Search- </a:t>
            </a:r>
            <a:r>
              <a:rPr lang="en-GB" sz="1400">
                <a:latin typeface="Calibri"/>
                <a:ea typeface="Calibri"/>
                <a:cs typeface="Calibri"/>
              </a:rPr>
              <a:t>save the current view which saves you creating new filters and can come back to it at any point </a:t>
            </a:r>
          </a:p>
        </p:txBody>
      </p:sp>
      <p:sp>
        <p:nvSpPr>
          <p:cNvPr id="22" name="TextBox 21">
            <a:extLst>
              <a:ext uri="{FF2B5EF4-FFF2-40B4-BE49-F238E27FC236}">
                <a16:creationId xmlns:a16="http://schemas.microsoft.com/office/drawing/2014/main" id="{E791ABAB-8CE2-CA1C-3890-E06C21A2E0AC}"/>
              </a:ext>
            </a:extLst>
          </p:cNvPr>
          <p:cNvSpPr txBox="1"/>
          <p:nvPr/>
        </p:nvSpPr>
        <p:spPr>
          <a:xfrm>
            <a:off x="5323753" y="146646"/>
            <a:ext cx="4089516" cy="523220"/>
          </a:xfrm>
          <a:prstGeom prst="rect">
            <a:avLst/>
          </a:prstGeom>
          <a:noFill/>
        </p:spPr>
        <p:txBody>
          <a:bodyPr wrap="square" lIns="91440" tIns="45720" rIns="91440" bIns="45720" rtlCol="0" anchor="t">
            <a:spAutoFit/>
          </a:bodyPr>
          <a:lstStyle/>
          <a:p>
            <a:r>
              <a:rPr lang="en-GB" sz="1400"/>
              <a:t>2. Take the selected products offline into a readymade </a:t>
            </a:r>
            <a:r>
              <a:rPr lang="en-GB" sz="1400" err="1"/>
              <a:t>Powerpoint</a:t>
            </a:r>
            <a:r>
              <a:rPr lang="en-GB" sz="1400"/>
              <a:t>, Excel or Word document </a:t>
            </a:r>
          </a:p>
        </p:txBody>
      </p:sp>
      <p:sp>
        <p:nvSpPr>
          <p:cNvPr id="23" name="TextBox 22">
            <a:extLst>
              <a:ext uri="{FF2B5EF4-FFF2-40B4-BE49-F238E27FC236}">
                <a16:creationId xmlns:a16="http://schemas.microsoft.com/office/drawing/2014/main" id="{2B31123C-74ED-247D-83B7-66160371958B}"/>
              </a:ext>
            </a:extLst>
          </p:cNvPr>
          <p:cNvSpPr txBox="1"/>
          <p:nvPr/>
        </p:nvSpPr>
        <p:spPr>
          <a:xfrm>
            <a:off x="163582" y="3056345"/>
            <a:ext cx="1498862" cy="738664"/>
          </a:xfrm>
          <a:prstGeom prst="rect">
            <a:avLst/>
          </a:prstGeom>
          <a:noFill/>
        </p:spPr>
        <p:txBody>
          <a:bodyPr wrap="square" lIns="91440" tIns="45720" rIns="91440" bIns="45720" rtlCol="0" anchor="t">
            <a:spAutoFit/>
          </a:bodyPr>
          <a:lstStyle/>
          <a:p>
            <a:r>
              <a:rPr lang="en-GB" sz="1400"/>
              <a:t>1. Select products of your choice  to save offline </a:t>
            </a:r>
          </a:p>
        </p:txBody>
      </p:sp>
      <p:cxnSp>
        <p:nvCxnSpPr>
          <p:cNvPr id="24" name="Straight Arrow Connector 23">
            <a:extLst>
              <a:ext uri="{FF2B5EF4-FFF2-40B4-BE49-F238E27FC236}">
                <a16:creationId xmlns:a16="http://schemas.microsoft.com/office/drawing/2014/main" id="{E245CE88-01E6-DAED-7ABC-AF4FBB052BA1}"/>
              </a:ext>
            </a:extLst>
          </p:cNvPr>
          <p:cNvCxnSpPr>
            <a:cxnSpLocks/>
          </p:cNvCxnSpPr>
          <p:nvPr/>
        </p:nvCxnSpPr>
        <p:spPr>
          <a:xfrm>
            <a:off x="1302498" y="3688934"/>
            <a:ext cx="714828" cy="156980"/>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31" name="Vertical Text Placeholder 36">
            <a:extLst>
              <a:ext uri="{FF2B5EF4-FFF2-40B4-BE49-F238E27FC236}">
                <a16:creationId xmlns:a16="http://schemas.microsoft.com/office/drawing/2014/main" id="{F68E8EC7-5035-68C3-0CFF-B51AEB722B6C}"/>
              </a:ext>
            </a:extLst>
          </p:cNvPr>
          <p:cNvSpPr txBox="1">
            <a:spLocks/>
          </p:cNvSpPr>
          <p:nvPr/>
        </p:nvSpPr>
        <p:spPr>
          <a:xfrm>
            <a:off x="5611100" y="2445185"/>
            <a:ext cx="1132885" cy="299586"/>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Tree>
    <p:extLst>
      <p:ext uri="{BB962C8B-B14F-4D97-AF65-F5344CB8AC3E}">
        <p14:creationId xmlns:p14="http://schemas.microsoft.com/office/powerpoint/2010/main" val="1343233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15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CD9C-95C6-34CF-8CD2-ADE29A0A2DCF}"/>
              </a:ext>
            </a:extLst>
          </p:cNvPr>
          <p:cNvSpPr>
            <a:spLocks noGrp="1"/>
          </p:cNvSpPr>
          <p:nvPr>
            <p:ph type="title"/>
          </p:nvPr>
        </p:nvSpPr>
        <p:spPr/>
        <p:txBody>
          <a:bodyPr/>
          <a:lstStyle/>
          <a:p>
            <a:r>
              <a:rPr lang="en-US">
                <a:solidFill>
                  <a:schemeClr val="bg1"/>
                </a:solidFill>
              </a:rPr>
              <a:t>Content: </a:t>
            </a:r>
          </a:p>
        </p:txBody>
      </p:sp>
      <p:sp>
        <p:nvSpPr>
          <p:cNvPr id="4" name="Title 1">
            <a:extLst>
              <a:ext uri="{FF2B5EF4-FFF2-40B4-BE49-F238E27FC236}">
                <a16:creationId xmlns:a16="http://schemas.microsoft.com/office/drawing/2014/main" id="{536F3A54-3D87-97E2-B1BA-515DD9A5C39D}"/>
              </a:ext>
            </a:extLst>
          </p:cNvPr>
          <p:cNvSpPr txBox="1">
            <a:spLocks/>
          </p:cNvSpPr>
          <p:nvPr/>
        </p:nvSpPr>
        <p:spPr>
          <a:xfrm>
            <a:off x="2594345" y="1690688"/>
            <a:ext cx="6719776" cy="441251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q"/>
            </a:pPr>
            <a:r>
              <a:rPr lang="en-GB" sz="3200"/>
              <a:t>Market Analyser</a:t>
            </a:r>
          </a:p>
          <a:p>
            <a:pPr marL="571500" indent="-571500">
              <a:buFont typeface="Wingdings" panose="05000000000000000000" pitchFamily="2" charset="2"/>
              <a:buChar char="q"/>
            </a:pPr>
            <a:r>
              <a:rPr lang="en-GB" sz="3200"/>
              <a:t>Product Launch Analytics</a:t>
            </a:r>
            <a:endParaRPr lang="en-GB" sz="3200">
              <a:ea typeface="Calibri Light"/>
              <a:cs typeface="Calibri Light"/>
            </a:endParaRPr>
          </a:p>
          <a:p>
            <a:pPr marL="571500" indent="-571500">
              <a:buFont typeface="Wingdings" panose="05000000000000000000" pitchFamily="2" charset="2"/>
              <a:buChar char="q"/>
            </a:pPr>
            <a:r>
              <a:rPr lang="en-GB" sz="3200"/>
              <a:t>Analysis </a:t>
            </a:r>
            <a:endParaRPr lang="en-GB" sz="3200">
              <a:ea typeface="Calibri Light"/>
              <a:cs typeface="Calibri Light"/>
            </a:endParaRPr>
          </a:p>
          <a:p>
            <a:pPr marL="571500" indent="-571500">
              <a:buFont typeface="Wingdings" panose="05000000000000000000" pitchFamily="2" charset="2"/>
              <a:buChar char="q"/>
            </a:pPr>
            <a:r>
              <a:rPr lang="en-GB" sz="3200"/>
              <a:t>Countries Database </a:t>
            </a:r>
            <a:endParaRPr lang="en-GB" sz="3200">
              <a:ea typeface="Calibri Light"/>
              <a:cs typeface="Calibri Light"/>
            </a:endParaRPr>
          </a:p>
          <a:p>
            <a:pPr marL="571500" indent="-571500">
              <a:buFont typeface="Wingdings" panose="05000000000000000000" pitchFamily="2" charset="2"/>
              <a:buChar char="q"/>
            </a:pPr>
            <a:r>
              <a:rPr lang="en-GB" sz="3200"/>
              <a:t>Companies </a:t>
            </a:r>
            <a:endParaRPr lang="en-GB" sz="3200">
              <a:ea typeface="Calibri Light"/>
              <a:cs typeface="Calibri Light"/>
            </a:endParaRPr>
          </a:p>
          <a:p>
            <a:pPr marL="571500" indent="-571500">
              <a:buFont typeface="Wingdings" panose="05000000000000000000" pitchFamily="2" charset="2"/>
              <a:buChar char="q"/>
            </a:pPr>
            <a:r>
              <a:rPr lang="en-GB" sz="3200" err="1"/>
              <a:t>Trendsight</a:t>
            </a:r>
            <a:r>
              <a:rPr lang="en-GB" sz="3200"/>
              <a:t> Map  </a:t>
            </a:r>
            <a:endParaRPr lang="en-GB" sz="3200">
              <a:ea typeface="Calibri Light"/>
              <a:cs typeface="Calibri Light"/>
            </a:endParaRPr>
          </a:p>
          <a:p>
            <a:pPr marL="571500" indent="-571500">
              <a:buFont typeface="Wingdings" panose="05000000000000000000" pitchFamily="2" charset="2"/>
              <a:buChar char="q"/>
            </a:pPr>
            <a:r>
              <a:rPr lang="en-GB" sz="3200">
                <a:ea typeface="Calibri Light"/>
                <a:cs typeface="Calibri Light"/>
              </a:rPr>
              <a:t>AI Hub </a:t>
            </a:r>
            <a:endParaRPr lang="en-GB" sz="3200"/>
          </a:p>
          <a:p>
            <a:pPr marL="571500" indent="-571500">
              <a:buFont typeface="Wingdings" panose="05000000000000000000" pitchFamily="2" charset="2"/>
              <a:buChar char="q"/>
            </a:pPr>
            <a:r>
              <a:rPr lang="en-GB" sz="3200"/>
              <a:t>Tutorial Videos  </a:t>
            </a:r>
            <a:endParaRPr lang="en-GB" sz="3200">
              <a:ea typeface="Calibri Light" panose="020F0302020204030204"/>
              <a:cs typeface="Calibri Light" panose="020F0302020204030204"/>
            </a:endParaRPr>
          </a:p>
          <a:p>
            <a:pPr marL="571500" indent="-571500">
              <a:buFont typeface="Wingdings" panose="05000000000000000000" pitchFamily="2" charset="2"/>
              <a:buChar char="q"/>
            </a:pPr>
            <a:r>
              <a:rPr lang="en-GB" sz="3600">
                <a:solidFill>
                  <a:schemeClr val="bg1"/>
                </a:solidFill>
              </a:rPr>
              <a:t>deo:</a:t>
            </a:r>
            <a:endParaRPr lang="en-GB" sz="3600">
              <a:solidFill>
                <a:schemeClr val="bg1"/>
              </a:solidFill>
              <a:ea typeface="Calibri Light"/>
              <a:cs typeface="Calibri Light"/>
            </a:endParaRPr>
          </a:p>
        </p:txBody>
      </p:sp>
    </p:spTree>
    <p:extLst>
      <p:ext uri="{BB962C8B-B14F-4D97-AF65-F5344CB8AC3E}">
        <p14:creationId xmlns:p14="http://schemas.microsoft.com/office/powerpoint/2010/main" val="179822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E6C0B2-97ED-9C0B-CFF7-4AEAA246A866}"/>
              </a:ext>
            </a:extLst>
          </p:cNvPr>
          <p:cNvPicPr>
            <a:picLocks noGrp="1" noChangeAspect="1"/>
          </p:cNvPicPr>
          <p:nvPr>
            <p:ph idx="1"/>
          </p:nvPr>
        </p:nvPicPr>
        <p:blipFill>
          <a:blip r:embed="rId2"/>
          <a:stretch>
            <a:fillRect/>
          </a:stretch>
        </p:blipFill>
        <p:spPr>
          <a:xfrm>
            <a:off x="42295" y="1269965"/>
            <a:ext cx="5284233" cy="2972382"/>
          </a:xfrm>
        </p:spPr>
      </p:pic>
      <p:sp>
        <p:nvSpPr>
          <p:cNvPr id="6" name="TextBox 5">
            <a:extLst>
              <a:ext uri="{FF2B5EF4-FFF2-40B4-BE49-F238E27FC236}">
                <a16:creationId xmlns:a16="http://schemas.microsoft.com/office/drawing/2014/main" id="{2A4F3B04-BD08-3F61-CCCF-8F0B34F57613}"/>
              </a:ext>
            </a:extLst>
          </p:cNvPr>
          <p:cNvSpPr txBox="1"/>
          <p:nvPr/>
        </p:nvSpPr>
        <p:spPr>
          <a:xfrm>
            <a:off x="1060205" y="4239034"/>
            <a:ext cx="3958783" cy="523220"/>
          </a:xfrm>
          <a:prstGeom prst="rect">
            <a:avLst/>
          </a:prstGeom>
          <a:noFill/>
        </p:spPr>
        <p:txBody>
          <a:bodyPr wrap="square" lIns="91440" tIns="45720" rIns="91440" bIns="45720" rtlCol="0" anchor="t">
            <a:spAutoFit/>
          </a:bodyPr>
          <a:lstStyle/>
          <a:p>
            <a:r>
              <a:rPr lang="en-GB" sz="1400"/>
              <a:t>A visual of the product and ability to explore the label in detail. </a:t>
            </a:r>
          </a:p>
        </p:txBody>
      </p:sp>
      <p:pic>
        <p:nvPicPr>
          <p:cNvPr id="8" name="Picture 7">
            <a:extLst>
              <a:ext uri="{FF2B5EF4-FFF2-40B4-BE49-F238E27FC236}">
                <a16:creationId xmlns:a16="http://schemas.microsoft.com/office/drawing/2014/main" id="{CA7E58BA-0492-21DC-14E3-500631575FD5}"/>
              </a:ext>
            </a:extLst>
          </p:cNvPr>
          <p:cNvPicPr>
            <a:picLocks noChangeAspect="1"/>
          </p:cNvPicPr>
          <p:nvPr/>
        </p:nvPicPr>
        <p:blipFill>
          <a:blip r:embed="rId3"/>
          <a:stretch>
            <a:fillRect/>
          </a:stretch>
        </p:blipFill>
        <p:spPr>
          <a:xfrm>
            <a:off x="6617433" y="16497"/>
            <a:ext cx="5280908" cy="3662424"/>
          </a:xfrm>
          <a:prstGeom prst="rect">
            <a:avLst/>
          </a:prstGeom>
        </p:spPr>
      </p:pic>
      <p:pic>
        <p:nvPicPr>
          <p:cNvPr id="11" name="Picture 10">
            <a:extLst>
              <a:ext uri="{FF2B5EF4-FFF2-40B4-BE49-F238E27FC236}">
                <a16:creationId xmlns:a16="http://schemas.microsoft.com/office/drawing/2014/main" id="{F6F655AD-E881-5E99-0789-DD734458B7C7}"/>
              </a:ext>
            </a:extLst>
          </p:cNvPr>
          <p:cNvPicPr>
            <a:picLocks noChangeAspect="1"/>
          </p:cNvPicPr>
          <p:nvPr/>
        </p:nvPicPr>
        <p:blipFill>
          <a:blip r:embed="rId4"/>
          <a:stretch>
            <a:fillRect/>
          </a:stretch>
        </p:blipFill>
        <p:spPr>
          <a:xfrm>
            <a:off x="6583897" y="3429000"/>
            <a:ext cx="5631194" cy="3398115"/>
          </a:xfrm>
          <a:prstGeom prst="rect">
            <a:avLst/>
          </a:prstGeom>
        </p:spPr>
      </p:pic>
      <p:sp>
        <p:nvSpPr>
          <p:cNvPr id="12" name="TextBox 11">
            <a:extLst>
              <a:ext uri="{FF2B5EF4-FFF2-40B4-BE49-F238E27FC236}">
                <a16:creationId xmlns:a16="http://schemas.microsoft.com/office/drawing/2014/main" id="{79950148-3336-9296-769A-522442E79E90}"/>
              </a:ext>
            </a:extLst>
          </p:cNvPr>
          <p:cNvSpPr txBox="1"/>
          <p:nvPr/>
        </p:nvSpPr>
        <p:spPr>
          <a:xfrm>
            <a:off x="4792973" y="377622"/>
            <a:ext cx="1933527" cy="738664"/>
          </a:xfrm>
          <a:prstGeom prst="rect">
            <a:avLst/>
          </a:prstGeom>
          <a:noFill/>
        </p:spPr>
        <p:txBody>
          <a:bodyPr wrap="square" lIns="91440" tIns="45720" rIns="91440" bIns="45720" rtlCol="0" anchor="t">
            <a:spAutoFit/>
          </a:bodyPr>
          <a:lstStyle/>
          <a:p>
            <a:r>
              <a:rPr lang="en-GB" sz="1400"/>
              <a:t>Detailed breakdown of the product, ingredients and pricing: </a:t>
            </a:r>
          </a:p>
        </p:txBody>
      </p:sp>
      <p:cxnSp>
        <p:nvCxnSpPr>
          <p:cNvPr id="14" name="Straight Connector 13">
            <a:extLst>
              <a:ext uri="{FF2B5EF4-FFF2-40B4-BE49-F238E27FC236}">
                <a16:creationId xmlns:a16="http://schemas.microsoft.com/office/drawing/2014/main" id="{E922DA74-DFC6-0323-198E-FC3DFBAB6573}"/>
              </a:ext>
            </a:extLst>
          </p:cNvPr>
          <p:cNvCxnSpPr/>
          <p:nvPr/>
        </p:nvCxnSpPr>
        <p:spPr>
          <a:xfrm>
            <a:off x="0" y="5278094"/>
            <a:ext cx="2121031" cy="0"/>
          </a:xfrm>
          <a:prstGeom prst="line">
            <a:avLst/>
          </a:prstGeom>
          <a:ln>
            <a:solidFill>
              <a:srgbClr val="0B153B"/>
            </a:solidFill>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30841CAB-1721-A7CD-FB1E-BF4728365775}"/>
              </a:ext>
            </a:extLst>
          </p:cNvPr>
          <p:cNvSpPr txBox="1"/>
          <p:nvPr/>
        </p:nvSpPr>
        <p:spPr>
          <a:xfrm>
            <a:off x="395926" y="4902725"/>
            <a:ext cx="1725105" cy="338554"/>
          </a:xfrm>
          <a:prstGeom prst="rect">
            <a:avLst/>
          </a:prstGeom>
          <a:noFill/>
        </p:spPr>
        <p:txBody>
          <a:bodyPr wrap="square" lIns="91440" tIns="45720" rIns="91440" bIns="45720" rtlCol="0" anchor="t">
            <a:spAutoFit/>
          </a:bodyPr>
          <a:lstStyle/>
          <a:p>
            <a:r>
              <a:rPr lang="en-GB" sz="1600"/>
              <a:t>Benefits:</a:t>
            </a:r>
          </a:p>
        </p:txBody>
      </p:sp>
      <p:sp>
        <p:nvSpPr>
          <p:cNvPr id="16" name="TextBox 15">
            <a:extLst>
              <a:ext uri="{FF2B5EF4-FFF2-40B4-BE49-F238E27FC236}">
                <a16:creationId xmlns:a16="http://schemas.microsoft.com/office/drawing/2014/main" id="{F005D695-13FB-6A15-B9DD-52DEABB489D6}"/>
              </a:ext>
            </a:extLst>
          </p:cNvPr>
          <p:cNvSpPr txBox="1"/>
          <p:nvPr/>
        </p:nvSpPr>
        <p:spPr>
          <a:xfrm>
            <a:off x="42295" y="5420369"/>
            <a:ext cx="3822694" cy="954107"/>
          </a:xfrm>
          <a:prstGeom prst="rect">
            <a:avLst/>
          </a:prstGeom>
          <a:noFill/>
        </p:spPr>
        <p:txBody>
          <a:bodyPr wrap="square" lIns="91440" tIns="45720" rIns="91440" bIns="45720" rtlCol="0" anchor="t">
            <a:spAutoFit/>
          </a:bodyPr>
          <a:lstStyle/>
          <a:p>
            <a:r>
              <a:rPr lang="en-GB" sz="1400"/>
              <a:t>-Updated weekly </a:t>
            </a:r>
            <a:endParaRPr lang="en-GB" sz="1400">
              <a:ea typeface="Calibri"/>
              <a:cs typeface="Calibri"/>
            </a:endParaRPr>
          </a:p>
          <a:p>
            <a:r>
              <a:rPr lang="en-GB" sz="1400"/>
              <a:t>-Inspirational viewpoint for what’s currently on       the market </a:t>
            </a:r>
            <a:endParaRPr lang="en-GB" sz="1400">
              <a:ea typeface="Calibri"/>
              <a:cs typeface="Calibri"/>
            </a:endParaRPr>
          </a:p>
          <a:p>
            <a:r>
              <a:rPr lang="en-GB" sz="1400"/>
              <a:t>-Only highly innovative products </a:t>
            </a:r>
            <a:endParaRPr lang="en-GB" sz="1400">
              <a:ea typeface="Calibri"/>
              <a:cs typeface="Calibri"/>
            </a:endParaRPr>
          </a:p>
        </p:txBody>
      </p:sp>
      <p:sp>
        <p:nvSpPr>
          <p:cNvPr id="4" name="Title 1">
            <a:extLst>
              <a:ext uri="{FF2B5EF4-FFF2-40B4-BE49-F238E27FC236}">
                <a16:creationId xmlns:a16="http://schemas.microsoft.com/office/drawing/2014/main" id="{589DCE5E-CF64-4FBF-E671-8333458001CF}"/>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Once you click the product of choice </a:t>
            </a:r>
          </a:p>
        </p:txBody>
      </p:sp>
    </p:spTree>
    <p:extLst>
      <p:ext uri="{BB962C8B-B14F-4D97-AF65-F5344CB8AC3E}">
        <p14:creationId xmlns:p14="http://schemas.microsoft.com/office/powerpoint/2010/main" val="290011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c costs of obesity ...">
            <a:extLst>
              <a:ext uri="{FF2B5EF4-FFF2-40B4-BE49-F238E27FC236}">
                <a16:creationId xmlns:a16="http://schemas.microsoft.com/office/drawing/2014/main" id="{CC5B0FF2-288E-4709-8599-44CCBB864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546223" y="120774"/>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59BA4556-0E7D-9C36-E486-354666D1611B}"/>
              </a:ext>
            </a:extLst>
          </p:cNvPr>
          <p:cNvSpPr>
            <a:spLocks noChangeArrowheads="1"/>
          </p:cNvSpPr>
          <p:nvPr/>
        </p:nvSpPr>
        <p:spPr bwMode="auto">
          <a:xfrm>
            <a:off x="0" y="1628507"/>
            <a:ext cx="12192000" cy="36009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Deep Dive Into Product Launch Analytics - Watch Video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ircular"/>
                <a:hlinkClick r:id="rId3"/>
              </a:rPr>
              <a:t> </a:t>
            </a:r>
            <a:r>
              <a:rPr kumimoji="0" lang="en-US" altLang="en-US" sz="1000" b="0" i="0" u="none" strike="noStrike" cap="none" normalizeH="0" baseline="0">
                <a:ln>
                  <a:noFill/>
                </a:ln>
                <a:solidFill>
                  <a:schemeClr val="tx1"/>
                </a:solidFill>
                <a:effectLst/>
                <a:latin typeface="circular"/>
              </a:rPr>
              <a:t> </a:t>
            </a:r>
            <a:r>
              <a:rPr kumimoji="0" lang="en-US" altLang="en-US" sz="21600" b="0" i="0" u="none" strike="noStrike" cap="none" normalizeH="0" baseline="0">
                <a:ln>
                  <a:noFill/>
                </a:ln>
                <a:solidFill>
                  <a:schemeClr val="tx1"/>
                </a:solidFill>
                <a:effectLst/>
                <a:latin typeface="circular"/>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a:hlinkClick r:id="rId3"/>
            <a:extLst>
              <a:ext uri="{FF2B5EF4-FFF2-40B4-BE49-F238E27FC236}">
                <a16:creationId xmlns:a16="http://schemas.microsoft.com/office/drawing/2014/main" id="{39D67EED-3439-7452-37B4-CBBFB88CF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445" y="2188770"/>
            <a:ext cx="6775165" cy="381103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2A30A5A-0748-B356-C901-8115F3F19E18}"/>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Tutorial Video</a:t>
            </a:r>
          </a:p>
        </p:txBody>
      </p:sp>
    </p:spTree>
    <p:extLst>
      <p:ext uri="{BB962C8B-B14F-4D97-AF65-F5344CB8AC3E}">
        <p14:creationId xmlns:p14="http://schemas.microsoft.com/office/powerpoint/2010/main" val="66122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B153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03119-B42E-A7A3-75D5-27001E1BEFC8}"/>
              </a:ext>
            </a:extLst>
          </p:cNvPr>
          <p:cNvSpPr>
            <a:spLocks noGrp="1"/>
          </p:cNvSpPr>
          <p:nvPr>
            <p:ph idx="1"/>
          </p:nvPr>
        </p:nvSpPr>
        <p:spPr>
          <a:xfrm>
            <a:off x="404091" y="4587296"/>
            <a:ext cx="6596784" cy="1776557"/>
          </a:xfrm>
        </p:spPr>
        <p:txBody>
          <a:bodyPr>
            <a:normAutofit/>
          </a:bodyPr>
          <a:lstStyle/>
          <a:p>
            <a:pPr marL="0" indent="0">
              <a:buNone/>
            </a:pPr>
            <a:r>
              <a:rPr lang="en-GB" sz="3600">
                <a:solidFill>
                  <a:schemeClr val="bg1"/>
                </a:solidFill>
              </a:rPr>
              <a:t>3. ANALYSIS </a:t>
            </a:r>
          </a:p>
        </p:txBody>
      </p:sp>
      <p:cxnSp>
        <p:nvCxnSpPr>
          <p:cNvPr id="5" name="Straight Connector 4">
            <a:extLst>
              <a:ext uri="{FF2B5EF4-FFF2-40B4-BE49-F238E27FC236}">
                <a16:creationId xmlns:a16="http://schemas.microsoft.com/office/drawing/2014/main" id="{2847347B-DBDB-D67A-F203-F236CF2DB433}"/>
              </a:ext>
            </a:extLst>
          </p:cNvPr>
          <p:cNvCxnSpPr/>
          <p:nvPr/>
        </p:nvCxnSpPr>
        <p:spPr>
          <a:xfrm>
            <a:off x="133350" y="5391150"/>
            <a:ext cx="98393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A0169A0-B5F8-112F-28BC-94988E71685D}"/>
              </a:ext>
            </a:extLst>
          </p:cNvPr>
          <p:cNvCxnSpPr>
            <a:cxnSpLocks/>
          </p:cNvCxnSpPr>
          <p:nvPr/>
        </p:nvCxnSpPr>
        <p:spPr>
          <a:xfrm>
            <a:off x="11159548" y="0"/>
            <a:ext cx="0" cy="25417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6C874B5-8780-FF9F-B792-C16FBDFFFE36}"/>
              </a:ext>
            </a:extLst>
          </p:cNvPr>
          <p:cNvSpPr txBox="1"/>
          <p:nvPr/>
        </p:nvSpPr>
        <p:spPr>
          <a:xfrm>
            <a:off x="10751128" y="6584061"/>
            <a:ext cx="2881744" cy="369332"/>
          </a:xfrm>
          <a:prstGeom prst="rect">
            <a:avLst/>
          </a:prstGeom>
          <a:noFill/>
        </p:spPr>
        <p:txBody>
          <a:bodyPr wrap="square" rtlCol="0">
            <a:spAutoFit/>
          </a:bodyPr>
          <a:lstStyle/>
          <a:p>
            <a:r>
              <a:rPr lang="en-GB">
                <a:solidFill>
                  <a:schemeClr val="bg1"/>
                </a:solidFill>
                <a:hlinkClick r:id="rId2">
                  <a:extLst>
                    <a:ext uri="{A12FA001-AC4F-418D-AE19-62706E023703}">
                      <ahyp:hlinkClr xmlns:ahyp="http://schemas.microsoft.com/office/drawing/2018/hyperlinkcolor" val="tx"/>
                    </a:ext>
                  </a:extLst>
                </a:hlinkClick>
              </a:rPr>
              <a:t>Click to Access</a:t>
            </a:r>
            <a:endParaRPr lang="en-GB">
              <a:solidFill>
                <a:schemeClr val="bg1"/>
              </a:solidFill>
            </a:endParaRPr>
          </a:p>
        </p:txBody>
      </p:sp>
    </p:spTree>
    <p:extLst>
      <p:ext uri="{BB962C8B-B14F-4D97-AF65-F5344CB8AC3E}">
        <p14:creationId xmlns:p14="http://schemas.microsoft.com/office/powerpoint/2010/main" val="390985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869973" y="1305080"/>
            <a:ext cx="6321234" cy="4290642"/>
          </a:xfrm>
          <a:prstGeom prst="rect">
            <a:avLst/>
          </a:prstGeom>
        </p:spPr>
        <p:txBody>
          <a:bodyPr/>
          <a:lstStyle>
            <a:lvl1pPr marL="0" indent="0" algn="l" rtl="0" eaLnBrk="0" fontAlgn="base" hangingPunct="0">
              <a:spcBef>
                <a:spcPct val="20000"/>
              </a:spcBef>
              <a:spcAft>
                <a:spcPct val="0"/>
              </a:spcAft>
              <a:buFont typeface="Arial" charset="0"/>
              <a:buNone/>
              <a:defRPr sz="3200" kern="1200">
                <a:solidFill>
                  <a:schemeClr val="tx1"/>
                </a:solidFill>
                <a:latin typeface="Arial"/>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3200" b="0" i="0" u="none" strike="noStrike" kern="1200" cap="none" spc="0" normalizeH="0" baseline="0" noProof="0">
                <a:ln>
                  <a:noFill/>
                </a:ln>
                <a:solidFill>
                  <a:prstClr val="black"/>
                </a:solidFill>
                <a:effectLst/>
                <a:uLnTx/>
                <a:uFillTx/>
                <a:latin typeface="Arial"/>
                <a:ea typeface="+mn-ea"/>
                <a:cs typeface="+mn-cs"/>
              </a:rPr>
              <a:t> </a:t>
            </a:r>
          </a:p>
        </p:txBody>
      </p:sp>
      <p:sp>
        <p:nvSpPr>
          <p:cNvPr id="24" name="TextBox 23">
            <a:extLst>
              <a:ext uri="{FF2B5EF4-FFF2-40B4-BE49-F238E27FC236}">
                <a16:creationId xmlns:a16="http://schemas.microsoft.com/office/drawing/2014/main" id="{6D3B2DCD-09BD-4C08-A1FF-CC7D795A278F}"/>
              </a:ext>
            </a:extLst>
          </p:cNvPr>
          <p:cNvSpPr txBox="1"/>
          <p:nvPr/>
        </p:nvSpPr>
        <p:spPr>
          <a:xfrm flipH="1">
            <a:off x="9004532" y="5339675"/>
            <a:ext cx="1267628"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120</a:t>
            </a:r>
            <a:endParaRPr kumimoji="0" lang="en-GB"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Long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reports</a:t>
            </a:r>
          </a:p>
        </p:txBody>
      </p:sp>
      <p:sp>
        <p:nvSpPr>
          <p:cNvPr id="30" name="Vertical Text Placeholder 2">
            <a:extLst>
              <a:ext uri="{FF2B5EF4-FFF2-40B4-BE49-F238E27FC236}">
                <a16:creationId xmlns:a16="http://schemas.microsoft.com/office/drawing/2014/main" id="{7CFE2D7B-6930-46E0-97CD-302FFE3504DA}"/>
              </a:ext>
            </a:extLst>
          </p:cNvPr>
          <p:cNvSpPr txBox="1">
            <a:spLocks/>
          </p:cNvSpPr>
          <p:nvPr/>
        </p:nvSpPr>
        <p:spPr>
          <a:xfrm rot="16200000">
            <a:off x="2550386" y="-1368639"/>
            <a:ext cx="384674" cy="4331270"/>
          </a:xfrm>
          <a:prstGeom prst="rect">
            <a:avLst/>
          </a:prstGeom>
        </p:spPr>
        <p:txBody>
          <a:bodyPr vert="eaVert"/>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6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FEATURE</a:t>
            </a:r>
            <a:endParaRPr kumimoji="0" lang="en-GB"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4918D452-1F17-4EFB-8E6A-49D8E8515978}"/>
              </a:ext>
            </a:extLst>
          </p:cNvPr>
          <p:cNvSpPr txBox="1"/>
          <p:nvPr/>
        </p:nvSpPr>
        <p:spPr>
          <a:xfrm>
            <a:off x="534302" y="1043341"/>
            <a:ext cx="5946091" cy="1210588"/>
          </a:xfrm>
          <a:prstGeom prst="rect">
            <a:avLst/>
          </a:prstGeom>
          <a:noFill/>
        </p:spPr>
        <p:txBody>
          <a:bodyPr wrap="square" lIns="91440" tIns="45720" rIns="91440" bIns="45720" anchor="t">
            <a:spAutoFit/>
          </a:bodyPr>
          <a:lstStyle/>
          <a:p>
            <a:pPr fontAlgn="base">
              <a:spcBef>
                <a:spcPts val="432"/>
              </a:spcBef>
              <a:defRPr/>
            </a:pPr>
            <a:endParaRPr lang="en-GB" sz="1400" b="1">
              <a:solidFill>
                <a:prstClr val="black">
                  <a:lumMod val="75000"/>
                  <a:lumOff val="25000"/>
                </a:prstClr>
              </a:solidFill>
              <a:latin typeface="Calibri" panose="020F0502020204030204"/>
              <a:cs typeface="Rubik" panose="00000500000000000000" pitchFamily="2" charset="-79"/>
            </a:endParaRPr>
          </a:p>
          <a:p>
            <a:pPr marL="0" marR="0" lvl="0" indent="0" algn="l" defTabSz="914400">
              <a:lnSpc>
                <a:spcPct val="100000"/>
              </a:lnSpc>
              <a:spcBef>
                <a:spcPts val="432"/>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Rubik" panose="00000500000000000000" pitchFamily="2" charset="-79"/>
              </a:rPr>
              <a:t>Access </a:t>
            </a:r>
            <a:r>
              <a:rPr kumimoji="0" lang="en-GB" sz="1400" b="1" i="0" u="none" strike="noStrike" kern="1200" cap="none" spc="0" normalizeH="0" baseline="0" noProof="0" err="1">
                <a:ln>
                  <a:noFill/>
                </a:ln>
                <a:solidFill>
                  <a:prstClr val="black">
                    <a:lumMod val="75000"/>
                    <a:lumOff val="25000"/>
                  </a:prstClr>
                </a:solidFill>
                <a:effectLst/>
                <a:uLnTx/>
                <a:uFillTx/>
                <a:latin typeface="Calibri" panose="020F0502020204030204"/>
                <a:ea typeface="+mn-ea"/>
                <a:cs typeface="Rubik" panose="00000500000000000000" pitchFamily="2" charset="-79"/>
              </a:rPr>
              <a:t>GlobalData's</a:t>
            </a:r>
            <a:r>
              <a:rPr kumimoji="0" lang="en-GB"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Rubik" panose="00000500000000000000" pitchFamily="2" charset="-79"/>
              </a:rPr>
              <a:t> huge range of report resources, which provide expert opinion and insight into the past, present, and future of the industry. </a:t>
            </a:r>
            <a:endParaRPr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Calibri"/>
              <a:cs typeface="Calibri"/>
            </a:endParaRPr>
          </a:p>
          <a:p>
            <a:pPr marL="0" marR="0" lvl="0" indent="0" algn="l" defTabSz="914400" rtl="0" eaLnBrk="1" fontAlgn="base" latinLnBrk="0" hangingPunct="1">
              <a:lnSpc>
                <a:spcPct val="100000"/>
              </a:lnSpc>
              <a:spcBef>
                <a:spcPts val="432"/>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Rubik"/>
              </a:rPr>
              <a:t>Key Reports cover various analyses such as Case studies, Company analysis, Consumer insights, Interactive models, Insights &amp; trends, M&amp;A deal analysis, Thematic analysis.</a:t>
            </a:r>
            <a:endParaRPr kumimoji="0" lang="en-GB" sz="1000" b="1" i="0" u="none" strike="sngStrike" kern="1200" cap="none" spc="0" normalizeH="0" baseline="0" noProof="0">
              <a:ln>
                <a:noFill/>
              </a:ln>
              <a:solidFill>
                <a:prstClr val="black">
                  <a:lumMod val="75000"/>
                  <a:lumOff val="25000"/>
                </a:prst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2" name="Vertical Text Placeholder 2">
            <a:extLst>
              <a:ext uri="{FF2B5EF4-FFF2-40B4-BE49-F238E27FC236}">
                <a16:creationId xmlns:a16="http://schemas.microsoft.com/office/drawing/2014/main" id="{BE95D7A5-BD4B-4B8D-82E6-DC11EF41E3C0}"/>
              </a:ext>
            </a:extLst>
          </p:cNvPr>
          <p:cNvSpPr txBox="1">
            <a:spLocks/>
          </p:cNvSpPr>
          <p:nvPr/>
        </p:nvSpPr>
        <p:spPr>
          <a:xfrm rot="16200000">
            <a:off x="2444136" y="305343"/>
            <a:ext cx="293234" cy="4112901"/>
          </a:xfrm>
          <a:prstGeom prst="rect">
            <a:avLst/>
          </a:prstGeom>
        </p:spPr>
        <p:txBody>
          <a:bodyPr vert="eaVert"/>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6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BENEFITS</a:t>
            </a:r>
          </a:p>
        </p:txBody>
      </p:sp>
      <p:sp>
        <p:nvSpPr>
          <p:cNvPr id="33" name="Rectangle 1">
            <a:extLst>
              <a:ext uri="{FF2B5EF4-FFF2-40B4-BE49-F238E27FC236}">
                <a16:creationId xmlns:a16="http://schemas.microsoft.com/office/drawing/2014/main" id="{C436DFD7-AE87-44C3-BE69-5C1A8F5684A6}"/>
              </a:ext>
            </a:extLst>
          </p:cNvPr>
          <p:cNvSpPr>
            <a:spLocks noChangeArrowheads="1"/>
          </p:cNvSpPr>
          <p:nvPr/>
        </p:nvSpPr>
        <p:spPr bwMode="auto">
          <a:xfrm>
            <a:off x="534302" y="2447497"/>
            <a:ext cx="5632096" cy="277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432"/>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Rubik"/>
              </a:rPr>
              <a:t>Get a broad view with macro analysis, or drill down deeper with more focused commentary into specific market drivers and trends.</a:t>
            </a:r>
          </a:p>
          <a:p>
            <a:pPr marL="0" marR="0" lvl="0" indent="0" algn="l" defTabSz="914400" rtl="0" eaLnBrk="1" fontAlgn="base" latinLnBrk="0" hangingPunct="1">
              <a:lnSpc>
                <a:spcPct val="100000"/>
              </a:lnSpc>
              <a:spcBef>
                <a:spcPts val="432"/>
              </a:spcBef>
              <a:spcAft>
                <a:spcPts val="0"/>
              </a:spcAft>
              <a:buClrTx/>
              <a:buSzTx/>
              <a:buFontTx/>
              <a:buNone/>
              <a:tabLst/>
              <a:defRPr/>
            </a:pPr>
            <a:endParaRPr kumimoji="0" lang="en-GB" sz="1050" b="1" i="0" u="none" strike="sngStrike" kern="1200" cap="none" spc="0" normalizeH="0" baseline="0" noProof="0">
              <a:ln>
                <a:noFill/>
              </a:ln>
              <a:solidFill>
                <a:prstClr val="black">
                  <a:lumMod val="75000"/>
                  <a:lumOff val="25000"/>
                </a:prstClr>
              </a:solidFill>
              <a:effectLst/>
              <a:uLnTx/>
              <a:uFillTx/>
              <a:latin typeface="Calibri" panose="020F0502020204030204"/>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The Company Analysis reports are designed for </a:t>
            </a: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established players as well as start-ups </a:t>
            </a: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and challengers. They provide </a:t>
            </a: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comprehensive insight into competitive threats, positioning, and performance</a:t>
            </a:r>
            <a:endPar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Calibri"/>
            </a:endParaRPr>
          </a:p>
          <a:p>
            <a:pPr marL="171450" marR="0" lvl="0" indent="-1714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171450" marR="0" lvl="0" indent="-1714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Reports on interactive models </a:t>
            </a: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provide </a:t>
            </a: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highly granular industry data</a:t>
            </a: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while </a:t>
            </a: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survey</a:t>
            </a: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results give access to </a:t>
            </a: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first-person insight from consumers and business leaders</a:t>
            </a:r>
            <a:endPar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Calibri"/>
            </a:endParaRPr>
          </a:p>
          <a:p>
            <a:pPr marL="171450" marR="0" lvl="0" indent="-1714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171450" marR="0" lvl="0" indent="-1714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Reports on M&amp;A Deals </a:t>
            </a: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provide regular updates on </a:t>
            </a: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trends in investments and acquisitions, </a:t>
            </a: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showing where the smart money is going in banking and payments across the world</a:t>
            </a:r>
            <a:endPar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Calibri"/>
            </a:endParaRPr>
          </a:p>
        </p:txBody>
      </p:sp>
      <p:cxnSp>
        <p:nvCxnSpPr>
          <p:cNvPr id="34" name="Straight Connector 33">
            <a:extLst>
              <a:ext uri="{FF2B5EF4-FFF2-40B4-BE49-F238E27FC236}">
                <a16:creationId xmlns:a16="http://schemas.microsoft.com/office/drawing/2014/main" id="{C8BC8498-19CF-440D-A0AB-85A85ECA41E1}"/>
              </a:ext>
            </a:extLst>
          </p:cNvPr>
          <p:cNvCxnSpPr>
            <a:cxnSpLocks/>
          </p:cNvCxnSpPr>
          <p:nvPr/>
        </p:nvCxnSpPr>
        <p:spPr>
          <a:xfrm>
            <a:off x="534302" y="2233998"/>
            <a:ext cx="2710060" cy="0"/>
          </a:xfrm>
          <a:prstGeom prst="line">
            <a:avLst/>
          </a:prstGeom>
          <a:ln w="190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5" name="Vertical Text Placeholder 2">
            <a:extLst>
              <a:ext uri="{FF2B5EF4-FFF2-40B4-BE49-F238E27FC236}">
                <a16:creationId xmlns:a16="http://schemas.microsoft.com/office/drawing/2014/main" id="{FC0251AC-1D53-4104-AB61-EC80B830E294}"/>
              </a:ext>
            </a:extLst>
          </p:cNvPr>
          <p:cNvSpPr txBox="1">
            <a:spLocks/>
          </p:cNvSpPr>
          <p:nvPr/>
        </p:nvSpPr>
        <p:spPr>
          <a:xfrm rot="16200000">
            <a:off x="2530328" y="3171892"/>
            <a:ext cx="339218" cy="4331270"/>
          </a:xfrm>
          <a:prstGeom prst="rect">
            <a:avLst/>
          </a:prstGeom>
        </p:spPr>
        <p:txBody>
          <a:bodyPr vert="eaVert"/>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400" b="1"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6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VALUE</a:t>
            </a:r>
            <a:endParaRPr kumimoji="0" lang="en-GB" sz="14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75825470-DB87-46CD-ACA5-ED73EFA57FC0}"/>
              </a:ext>
            </a:extLst>
          </p:cNvPr>
          <p:cNvSpPr txBox="1"/>
          <p:nvPr/>
        </p:nvSpPr>
        <p:spPr>
          <a:xfrm>
            <a:off x="534302" y="5569476"/>
            <a:ext cx="7108557"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Unlock ideas from global thought leaders and </a:t>
            </a: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make smarter strategic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Stay ahead of your competition - Get a complete view of </a:t>
            </a: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your competitors' operations, their products and services</a:t>
            </a: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key events and acquisitions, and revenue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Optimize the workflow of your analytics team</a:t>
            </a: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 access powerful industry analysts’ reports, surveys, data &amp; insights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Generate a steady flow of </a:t>
            </a:r>
            <a:r>
              <a:rPr kumimoji="0" lang="en-GB" sz="12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innovative ideas for new product development </a:t>
            </a:r>
          </a:p>
        </p:txBody>
      </p:sp>
      <p:cxnSp>
        <p:nvCxnSpPr>
          <p:cNvPr id="37" name="Straight Connector 36">
            <a:extLst>
              <a:ext uri="{FF2B5EF4-FFF2-40B4-BE49-F238E27FC236}">
                <a16:creationId xmlns:a16="http://schemas.microsoft.com/office/drawing/2014/main" id="{27907444-DA49-437D-A207-413A6F6A5262}"/>
              </a:ext>
            </a:extLst>
          </p:cNvPr>
          <p:cNvCxnSpPr>
            <a:cxnSpLocks/>
          </p:cNvCxnSpPr>
          <p:nvPr/>
        </p:nvCxnSpPr>
        <p:spPr>
          <a:xfrm>
            <a:off x="534302" y="5215310"/>
            <a:ext cx="2710060" cy="0"/>
          </a:xfrm>
          <a:prstGeom prst="line">
            <a:avLst/>
          </a:prstGeom>
          <a:ln w="190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93FD910-DE4D-4D48-A596-262B7B576C32}"/>
              </a:ext>
            </a:extLst>
          </p:cNvPr>
          <p:cNvCxnSpPr>
            <a:cxnSpLocks/>
          </p:cNvCxnSpPr>
          <p:nvPr/>
        </p:nvCxnSpPr>
        <p:spPr>
          <a:xfrm flipV="1">
            <a:off x="8987410" y="5378876"/>
            <a:ext cx="0" cy="745971"/>
          </a:xfrm>
          <a:prstGeom prst="line">
            <a:avLst/>
          </a:prstGeom>
          <a:ln w="190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89D4EE7E-CE4B-4D45-91FD-378218AA23D2}"/>
              </a:ext>
            </a:extLst>
          </p:cNvPr>
          <p:cNvSpPr txBox="1"/>
          <p:nvPr/>
        </p:nvSpPr>
        <p:spPr>
          <a:xfrm flipH="1">
            <a:off x="7682588" y="5339675"/>
            <a:ext cx="1267628"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624</a:t>
            </a:r>
            <a:endParaRPr kumimoji="0" lang="en-GB"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reports</a:t>
            </a:r>
          </a:p>
        </p:txBody>
      </p:sp>
      <p:sp>
        <p:nvSpPr>
          <p:cNvPr id="27" name="TextBox 26">
            <a:extLst>
              <a:ext uri="{FF2B5EF4-FFF2-40B4-BE49-F238E27FC236}">
                <a16:creationId xmlns:a16="http://schemas.microsoft.com/office/drawing/2014/main" id="{214A2170-A7CC-461C-AE26-D7DE71853166}"/>
              </a:ext>
            </a:extLst>
          </p:cNvPr>
          <p:cNvSpPr txBox="1"/>
          <p:nvPr/>
        </p:nvSpPr>
        <p:spPr>
          <a:xfrm flipH="1">
            <a:off x="10338462" y="5339675"/>
            <a:ext cx="12676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500+</a:t>
            </a:r>
            <a:endParaRPr kumimoji="0" lang="en-GB"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Brief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reports</a:t>
            </a:r>
          </a:p>
        </p:txBody>
      </p:sp>
      <p:cxnSp>
        <p:nvCxnSpPr>
          <p:cNvPr id="28" name="Straight Connector 27">
            <a:extLst>
              <a:ext uri="{FF2B5EF4-FFF2-40B4-BE49-F238E27FC236}">
                <a16:creationId xmlns:a16="http://schemas.microsoft.com/office/drawing/2014/main" id="{A1F16523-BD55-4019-934B-0E24FB16A0E3}"/>
              </a:ext>
            </a:extLst>
          </p:cNvPr>
          <p:cNvCxnSpPr>
            <a:cxnSpLocks/>
          </p:cNvCxnSpPr>
          <p:nvPr/>
        </p:nvCxnSpPr>
        <p:spPr>
          <a:xfrm flipV="1">
            <a:off x="10321340" y="5378876"/>
            <a:ext cx="0" cy="745971"/>
          </a:xfrm>
          <a:prstGeom prst="line">
            <a:avLst/>
          </a:prstGeom>
          <a:ln w="1905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61E07258-F26A-DD67-C8A5-5C03979E0DB8}"/>
              </a:ext>
            </a:extLst>
          </p:cNvPr>
          <p:cNvGrpSpPr/>
          <p:nvPr/>
        </p:nvGrpSpPr>
        <p:grpSpPr>
          <a:xfrm>
            <a:off x="5843023" y="1042550"/>
            <a:ext cx="6348184" cy="4553172"/>
            <a:chOff x="5843023" y="1042550"/>
            <a:chExt cx="6348184" cy="4553172"/>
          </a:xfrm>
        </p:grpSpPr>
        <p:sp>
          <p:nvSpPr>
            <p:cNvPr id="6" name="Content Placeholder 2">
              <a:extLst>
                <a:ext uri="{FF2B5EF4-FFF2-40B4-BE49-F238E27FC236}">
                  <a16:creationId xmlns:a16="http://schemas.microsoft.com/office/drawing/2014/main" id="{591E8F71-D37A-B00C-8936-E82C74478206}"/>
                </a:ext>
              </a:extLst>
            </p:cNvPr>
            <p:cNvSpPr txBox="1">
              <a:spLocks/>
            </p:cNvSpPr>
            <p:nvPr/>
          </p:nvSpPr>
          <p:spPr>
            <a:xfrm>
              <a:off x="5869973" y="1305080"/>
              <a:ext cx="6321234" cy="42906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3200" b="0" i="0" u="none" strike="noStrike" kern="1200" cap="none" spc="0" normalizeH="0" baseline="0" noProof="0">
                  <a:ln>
                    <a:noFill/>
                  </a:ln>
                  <a:solidFill>
                    <a:prstClr val="black"/>
                  </a:solidFill>
                  <a:effectLst/>
                  <a:uLnTx/>
                  <a:uFillTx/>
                  <a:latin typeface="Arial"/>
                  <a:ea typeface="+mn-ea"/>
                  <a:cs typeface="+mn-cs"/>
                </a:rPr>
                <a:t> </a:t>
              </a:r>
            </a:p>
          </p:txBody>
        </p:sp>
        <p:grpSp>
          <p:nvGrpSpPr>
            <p:cNvPr id="7" name="Group 6">
              <a:extLst>
                <a:ext uri="{FF2B5EF4-FFF2-40B4-BE49-F238E27FC236}">
                  <a16:creationId xmlns:a16="http://schemas.microsoft.com/office/drawing/2014/main" id="{3C7AA4EF-D5E7-FA2F-520C-641DFA90B2CC}"/>
                </a:ext>
              </a:extLst>
            </p:cNvPr>
            <p:cNvGrpSpPr/>
            <p:nvPr/>
          </p:nvGrpSpPr>
          <p:grpSpPr>
            <a:xfrm>
              <a:off x="5843023" y="1042550"/>
              <a:ext cx="6348184" cy="4220887"/>
              <a:chOff x="5843023" y="1042550"/>
              <a:chExt cx="8279297" cy="5504161"/>
            </a:xfrm>
          </p:grpSpPr>
          <p:pic>
            <p:nvPicPr>
              <p:cNvPr id="11" name="Рисунок 48">
                <a:extLst>
                  <a:ext uri="{FF2B5EF4-FFF2-40B4-BE49-F238E27FC236}">
                    <a16:creationId xmlns:a16="http://schemas.microsoft.com/office/drawing/2014/main" id="{4676EFF5-08F6-129A-6F42-EC1D298D38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4" t="1" r="23407" b="-861"/>
              <a:stretch/>
            </p:blipFill>
            <p:spPr>
              <a:xfrm>
                <a:off x="5843023" y="1042550"/>
                <a:ext cx="8279297" cy="5504161"/>
              </a:xfrm>
              <a:prstGeom prst="rect">
                <a:avLst/>
              </a:prstGeom>
              <a:effectLst/>
            </p:spPr>
          </p:pic>
          <p:sp>
            <p:nvSpPr>
              <p:cNvPr id="12" name="Rectangle 11">
                <a:extLst>
                  <a:ext uri="{FF2B5EF4-FFF2-40B4-BE49-F238E27FC236}">
                    <a16:creationId xmlns:a16="http://schemas.microsoft.com/office/drawing/2014/main" id="{69F15AAB-03E4-6F72-3E3B-98D9FA00CC74}"/>
                  </a:ext>
                </a:extLst>
              </p:cNvPr>
              <p:cNvSpPr/>
              <p:nvPr/>
            </p:nvSpPr>
            <p:spPr>
              <a:xfrm>
                <a:off x="8719960" y="1335488"/>
                <a:ext cx="5399047" cy="4281017"/>
              </a:xfrm>
              <a:prstGeom prst="rect">
                <a:avLst/>
              </a:prstGeom>
              <a:solidFill>
                <a:schemeClr val="bg1"/>
              </a:solidFill>
              <a:ln>
                <a:noFill/>
              </a:ln>
            </p:spPr>
            <p:txBody>
              <a:bodyPr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grpSp>
        <p:pic>
          <p:nvPicPr>
            <p:cNvPr id="8" name="Picture 7" descr="A picture containing graphical user interface&#10;&#10;Description automatically generated">
              <a:extLst>
                <a:ext uri="{FF2B5EF4-FFF2-40B4-BE49-F238E27FC236}">
                  <a16:creationId xmlns:a16="http://schemas.microsoft.com/office/drawing/2014/main" id="{BDD9DE7E-6627-295A-FABB-595A56123D59}"/>
                </a:ext>
              </a:extLst>
            </p:cNvPr>
            <p:cNvPicPr>
              <a:picLocks noChangeAspect="1"/>
            </p:cNvPicPr>
            <p:nvPr/>
          </p:nvPicPr>
          <p:blipFill>
            <a:blip r:embed="rId3"/>
            <a:stretch>
              <a:fillRect/>
            </a:stretch>
          </p:blipFill>
          <p:spPr>
            <a:xfrm>
              <a:off x="7339446" y="1254903"/>
              <a:ext cx="4821380" cy="243784"/>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B90E3E83-A556-A590-8BE9-4639E7ED429E}"/>
                </a:ext>
              </a:extLst>
            </p:cNvPr>
            <p:cNvPicPr>
              <a:picLocks noChangeAspect="1"/>
            </p:cNvPicPr>
            <p:nvPr/>
          </p:nvPicPr>
          <p:blipFill rotWithShape="1">
            <a:blip r:embed="rId4"/>
            <a:srcRect t="62" r="20299" b="309"/>
            <a:stretch/>
          </p:blipFill>
          <p:spPr>
            <a:xfrm>
              <a:off x="7339446" y="1497943"/>
              <a:ext cx="4850285" cy="3067246"/>
            </a:xfrm>
            <a:prstGeom prst="rect">
              <a:avLst/>
            </a:prstGeom>
          </p:spPr>
        </p:pic>
      </p:grpSp>
      <p:sp>
        <p:nvSpPr>
          <p:cNvPr id="16" name="Title 1">
            <a:extLst>
              <a:ext uri="{FF2B5EF4-FFF2-40B4-BE49-F238E27FC236}">
                <a16:creationId xmlns:a16="http://schemas.microsoft.com/office/drawing/2014/main" id="{3723B5CE-164A-039D-5D42-5E7B89BC7248}"/>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Reports</a:t>
            </a:r>
          </a:p>
        </p:txBody>
      </p:sp>
    </p:spTree>
    <p:extLst>
      <p:ext uri="{BB962C8B-B14F-4D97-AF65-F5344CB8AC3E}">
        <p14:creationId xmlns:p14="http://schemas.microsoft.com/office/powerpoint/2010/main" val="59799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99F3F0-3115-DD4F-9342-89634E0FB2F5}"/>
              </a:ext>
            </a:extLst>
          </p:cNvPr>
          <p:cNvPicPr>
            <a:picLocks noGrp="1" noChangeAspect="1"/>
          </p:cNvPicPr>
          <p:nvPr>
            <p:ph idx="1"/>
          </p:nvPr>
        </p:nvPicPr>
        <p:blipFill>
          <a:blip r:embed="rId2"/>
          <a:stretch>
            <a:fillRect/>
          </a:stretch>
        </p:blipFill>
        <p:spPr>
          <a:xfrm>
            <a:off x="379932" y="343596"/>
            <a:ext cx="8039438" cy="4177267"/>
          </a:xfrm>
        </p:spPr>
      </p:pic>
      <p:sp>
        <p:nvSpPr>
          <p:cNvPr id="8" name="TextBox 7">
            <a:extLst>
              <a:ext uri="{FF2B5EF4-FFF2-40B4-BE49-F238E27FC236}">
                <a16:creationId xmlns:a16="http://schemas.microsoft.com/office/drawing/2014/main" id="{F7A0EFF1-B187-DCBA-1B8E-4CC4A8C90E2D}"/>
              </a:ext>
            </a:extLst>
          </p:cNvPr>
          <p:cNvSpPr txBox="1"/>
          <p:nvPr/>
        </p:nvSpPr>
        <p:spPr>
          <a:xfrm>
            <a:off x="3738518" y="5468048"/>
            <a:ext cx="3390623" cy="738664"/>
          </a:xfrm>
          <a:prstGeom prst="rect">
            <a:avLst/>
          </a:prstGeom>
          <a:noFill/>
        </p:spPr>
        <p:txBody>
          <a:bodyPr wrap="square" lIns="91440" tIns="45720" rIns="91440" bIns="45720" rtlCol="0" anchor="t">
            <a:spAutoFit/>
          </a:bodyPr>
          <a:lstStyle/>
          <a:p>
            <a:r>
              <a:rPr lang="en-GB" sz="1400"/>
              <a:t>Show the full list of 29k + reports. Here you will also be able to ‘REFINE’ to narrow it down to your area of interest </a:t>
            </a:r>
          </a:p>
        </p:txBody>
      </p:sp>
      <p:cxnSp>
        <p:nvCxnSpPr>
          <p:cNvPr id="9" name="Straight Arrow Connector 8">
            <a:extLst>
              <a:ext uri="{FF2B5EF4-FFF2-40B4-BE49-F238E27FC236}">
                <a16:creationId xmlns:a16="http://schemas.microsoft.com/office/drawing/2014/main" id="{2B69133B-B004-546B-CD68-446F8CEC4C62}"/>
              </a:ext>
            </a:extLst>
          </p:cNvPr>
          <p:cNvCxnSpPr>
            <a:cxnSpLocks/>
          </p:cNvCxnSpPr>
          <p:nvPr/>
        </p:nvCxnSpPr>
        <p:spPr>
          <a:xfrm>
            <a:off x="8097537" y="1742948"/>
            <a:ext cx="754232" cy="2356639"/>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085764D1-7549-7545-A848-DE3492C3C1C1}"/>
              </a:ext>
            </a:extLst>
          </p:cNvPr>
          <p:cNvPicPr>
            <a:picLocks noChangeAspect="1"/>
          </p:cNvPicPr>
          <p:nvPr/>
        </p:nvPicPr>
        <p:blipFill>
          <a:blip r:embed="rId3"/>
          <a:stretch>
            <a:fillRect/>
          </a:stretch>
        </p:blipFill>
        <p:spPr>
          <a:xfrm>
            <a:off x="7343007" y="4086224"/>
            <a:ext cx="4680852" cy="2548021"/>
          </a:xfrm>
          <a:prstGeom prst="rect">
            <a:avLst/>
          </a:prstGeom>
        </p:spPr>
      </p:pic>
      <p:cxnSp>
        <p:nvCxnSpPr>
          <p:cNvPr id="15" name="Straight Arrow Connector 14">
            <a:extLst>
              <a:ext uri="{FF2B5EF4-FFF2-40B4-BE49-F238E27FC236}">
                <a16:creationId xmlns:a16="http://schemas.microsoft.com/office/drawing/2014/main" id="{CB6DEDDB-2E02-8565-50DF-A1B8541B9E5E}"/>
              </a:ext>
            </a:extLst>
          </p:cNvPr>
          <p:cNvCxnSpPr>
            <a:cxnSpLocks/>
          </p:cNvCxnSpPr>
          <p:nvPr/>
        </p:nvCxnSpPr>
        <p:spPr>
          <a:xfrm flipV="1">
            <a:off x="6553200" y="4801929"/>
            <a:ext cx="923925" cy="679629"/>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AEDD5CD-9C92-65EA-5D54-87D08A295102}"/>
              </a:ext>
            </a:extLst>
          </p:cNvPr>
          <p:cNvCxnSpPr>
            <a:cxnSpLocks/>
          </p:cNvCxnSpPr>
          <p:nvPr/>
        </p:nvCxnSpPr>
        <p:spPr>
          <a:xfrm flipV="1">
            <a:off x="6553200" y="5464318"/>
            <a:ext cx="994149" cy="17240"/>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85BD702-94F4-6522-6542-1D20388E88FD}"/>
              </a:ext>
            </a:extLst>
          </p:cNvPr>
          <p:cNvCxnSpPr/>
          <p:nvPr/>
        </p:nvCxnSpPr>
        <p:spPr>
          <a:xfrm>
            <a:off x="7647202" y="5514423"/>
            <a:ext cx="77216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836B09D4-6613-A2CC-A6EA-06321D83BC05}"/>
              </a:ext>
            </a:extLst>
          </p:cNvPr>
          <p:cNvSpPr txBox="1"/>
          <p:nvPr/>
        </p:nvSpPr>
        <p:spPr>
          <a:xfrm>
            <a:off x="8602229" y="2898472"/>
            <a:ext cx="2806372" cy="584775"/>
          </a:xfrm>
          <a:prstGeom prst="rect">
            <a:avLst/>
          </a:prstGeom>
          <a:noFill/>
        </p:spPr>
        <p:txBody>
          <a:bodyPr wrap="square" lIns="91440" tIns="45720" rIns="91440" bIns="45720" rtlCol="0" anchor="t">
            <a:spAutoFit/>
          </a:bodyPr>
          <a:lstStyle/>
          <a:p>
            <a:r>
              <a:rPr lang="en-GB" sz="1400"/>
              <a:t>This 'View all Analysis' button Takes you to the Main Page</a:t>
            </a:r>
            <a:r>
              <a:rPr lang="en-GB"/>
              <a:t> </a:t>
            </a:r>
          </a:p>
        </p:txBody>
      </p:sp>
      <p:sp>
        <p:nvSpPr>
          <p:cNvPr id="28" name="Vertical Text Placeholder 36">
            <a:extLst>
              <a:ext uri="{FF2B5EF4-FFF2-40B4-BE49-F238E27FC236}">
                <a16:creationId xmlns:a16="http://schemas.microsoft.com/office/drawing/2014/main" id="{2557FF55-087D-767C-054D-0AEF4FC36E4F}"/>
              </a:ext>
            </a:extLst>
          </p:cNvPr>
          <p:cNvSpPr txBox="1">
            <a:spLocks/>
          </p:cNvSpPr>
          <p:nvPr/>
        </p:nvSpPr>
        <p:spPr>
          <a:xfrm>
            <a:off x="7097738" y="1465948"/>
            <a:ext cx="1098928" cy="277000"/>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
        <p:nvSpPr>
          <p:cNvPr id="29" name="Vertical Text Placeholder 36">
            <a:extLst>
              <a:ext uri="{FF2B5EF4-FFF2-40B4-BE49-F238E27FC236}">
                <a16:creationId xmlns:a16="http://schemas.microsoft.com/office/drawing/2014/main" id="{163D43D6-5CF7-F644-1C1A-86DE27A724D1}"/>
              </a:ext>
            </a:extLst>
          </p:cNvPr>
          <p:cNvSpPr txBox="1">
            <a:spLocks/>
          </p:cNvSpPr>
          <p:nvPr/>
        </p:nvSpPr>
        <p:spPr>
          <a:xfrm>
            <a:off x="2663447" y="343596"/>
            <a:ext cx="556003" cy="252940"/>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
        <p:nvSpPr>
          <p:cNvPr id="30" name="TextBox 29">
            <a:extLst>
              <a:ext uri="{FF2B5EF4-FFF2-40B4-BE49-F238E27FC236}">
                <a16:creationId xmlns:a16="http://schemas.microsoft.com/office/drawing/2014/main" id="{2E42CFD2-1960-C9AB-E151-27913B7EA134}"/>
              </a:ext>
            </a:extLst>
          </p:cNvPr>
          <p:cNvSpPr txBox="1"/>
          <p:nvPr/>
        </p:nvSpPr>
        <p:spPr>
          <a:xfrm>
            <a:off x="8477539" y="757836"/>
            <a:ext cx="4171950" cy="307777"/>
          </a:xfrm>
          <a:prstGeom prst="rect">
            <a:avLst/>
          </a:prstGeom>
          <a:noFill/>
        </p:spPr>
        <p:txBody>
          <a:bodyPr wrap="square" lIns="91440" tIns="45720" rIns="91440" bIns="45720" rtlCol="0" anchor="t">
            <a:spAutoFit/>
          </a:bodyPr>
          <a:lstStyle/>
          <a:p>
            <a:r>
              <a:rPr lang="en-GB" sz="1400"/>
              <a:t>Located under Analysis in the header </a:t>
            </a:r>
          </a:p>
        </p:txBody>
      </p:sp>
      <p:pic>
        <p:nvPicPr>
          <p:cNvPr id="31" name="Picture 2" descr="economic costs of obesity ...">
            <a:extLst>
              <a:ext uri="{FF2B5EF4-FFF2-40B4-BE49-F238E27FC236}">
                <a16:creationId xmlns:a16="http://schemas.microsoft.com/office/drawing/2014/main" id="{961C376A-D886-F4A3-1E7E-52C544E22E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20" t="19164" r="17157" b="21346"/>
          <a:stretch/>
        </p:blipFill>
        <p:spPr bwMode="auto">
          <a:xfrm>
            <a:off x="10642896" y="0"/>
            <a:ext cx="1549103" cy="75630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A4D3657-9E48-2280-6164-2C6FBBFEBF0E}"/>
              </a:ext>
            </a:extLst>
          </p:cNvPr>
          <p:cNvSpPr txBox="1">
            <a:spLocks/>
          </p:cNvSpPr>
          <p:nvPr/>
        </p:nvSpPr>
        <p:spPr>
          <a:xfrm>
            <a:off x="-1" y="4688342"/>
            <a:ext cx="4787757" cy="634055"/>
          </a:xfrm>
          <a:prstGeom prst="rect">
            <a:avLst/>
          </a:prstGeom>
          <a:solidFill>
            <a:srgbClr val="0B153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Key reports types you can click straight into for narrowed down refinements</a:t>
            </a:r>
          </a:p>
        </p:txBody>
      </p:sp>
      <p:cxnSp>
        <p:nvCxnSpPr>
          <p:cNvPr id="2" name="Straight Arrow Connector 1">
            <a:extLst>
              <a:ext uri="{FF2B5EF4-FFF2-40B4-BE49-F238E27FC236}">
                <a16:creationId xmlns:a16="http://schemas.microsoft.com/office/drawing/2014/main" id="{8237AD8D-2D99-7D0C-A36C-64DF799E9794}"/>
              </a:ext>
            </a:extLst>
          </p:cNvPr>
          <p:cNvCxnSpPr>
            <a:cxnSpLocks/>
          </p:cNvCxnSpPr>
          <p:nvPr/>
        </p:nvCxnSpPr>
        <p:spPr>
          <a:xfrm flipH="1" flipV="1">
            <a:off x="3217587" y="601315"/>
            <a:ext cx="5053131" cy="275723"/>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959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6350-7A58-8F2E-633B-D8C57EBF4DA8}"/>
              </a:ext>
            </a:extLst>
          </p:cNvPr>
          <p:cNvSpPr>
            <a:spLocks noGrp="1"/>
          </p:cNvSpPr>
          <p:nvPr>
            <p:ph type="title"/>
          </p:nvPr>
        </p:nvSpPr>
        <p:spPr>
          <a:xfrm>
            <a:off x="0" y="174625"/>
            <a:ext cx="7953375" cy="1325563"/>
          </a:xfrm>
        </p:spPr>
        <p:txBody>
          <a:bodyPr>
            <a:noAutofit/>
          </a:bodyPr>
          <a:lstStyle/>
          <a:p>
            <a:r>
              <a:rPr lang="en-GB" sz="1400">
                <a:latin typeface="+mn-lt"/>
              </a:rPr>
              <a:t>Once you have selected your refinements the number of reports will narrow and will be entirely focused on your search criteria:</a:t>
            </a:r>
          </a:p>
        </p:txBody>
      </p:sp>
      <p:pic>
        <p:nvPicPr>
          <p:cNvPr id="5" name="Content Placeholder 4">
            <a:extLst>
              <a:ext uri="{FF2B5EF4-FFF2-40B4-BE49-F238E27FC236}">
                <a16:creationId xmlns:a16="http://schemas.microsoft.com/office/drawing/2014/main" id="{06CA55D2-9ED1-C756-D6D2-5144BCEE4933}"/>
              </a:ext>
            </a:extLst>
          </p:cNvPr>
          <p:cNvPicPr>
            <a:picLocks noGrp="1" noChangeAspect="1"/>
          </p:cNvPicPr>
          <p:nvPr>
            <p:ph idx="1"/>
          </p:nvPr>
        </p:nvPicPr>
        <p:blipFill>
          <a:blip r:embed="rId2"/>
          <a:stretch>
            <a:fillRect/>
          </a:stretch>
        </p:blipFill>
        <p:spPr>
          <a:xfrm>
            <a:off x="133175" y="1165773"/>
            <a:ext cx="6200775" cy="3317595"/>
          </a:xfrm>
        </p:spPr>
      </p:pic>
      <p:sp>
        <p:nvSpPr>
          <p:cNvPr id="6" name="TextBox 5">
            <a:extLst>
              <a:ext uri="{FF2B5EF4-FFF2-40B4-BE49-F238E27FC236}">
                <a16:creationId xmlns:a16="http://schemas.microsoft.com/office/drawing/2014/main" id="{DCE2ED63-A470-D631-C06A-5A3C6917654F}"/>
              </a:ext>
            </a:extLst>
          </p:cNvPr>
          <p:cNvSpPr txBox="1"/>
          <p:nvPr/>
        </p:nvSpPr>
        <p:spPr>
          <a:xfrm>
            <a:off x="7729895" y="3015999"/>
            <a:ext cx="3988835" cy="523220"/>
          </a:xfrm>
          <a:prstGeom prst="rect">
            <a:avLst/>
          </a:prstGeom>
          <a:noFill/>
        </p:spPr>
        <p:txBody>
          <a:bodyPr wrap="square" lIns="91440" tIns="45720" rIns="91440" bIns="45720" rtlCol="0" anchor="t">
            <a:spAutoFit/>
          </a:bodyPr>
          <a:lstStyle/>
          <a:p>
            <a:r>
              <a:rPr lang="en-GB" sz="1400"/>
              <a:t>Alternatively, you can search for a specific report of area in the search bar </a:t>
            </a:r>
          </a:p>
        </p:txBody>
      </p:sp>
      <p:pic>
        <p:nvPicPr>
          <p:cNvPr id="8" name="Picture 7">
            <a:extLst>
              <a:ext uri="{FF2B5EF4-FFF2-40B4-BE49-F238E27FC236}">
                <a16:creationId xmlns:a16="http://schemas.microsoft.com/office/drawing/2014/main" id="{BC72A73E-2806-6AEA-1EF8-9E5AD1F8EFE4}"/>
              </a:ext>
            </a:extLst>
          </p:cNvPr>
          <p:cNvPicPr>
            <a:picLocks noChangeAspect="1"/>
          </p:cNvPicPr>
          <p:nvPr/>
        </p:nvPicPr>
        <p:blipFill>
          <a:blip r:embed="rId3"/>
          <a:stretch>
            <a:fillRect/>
          </a:stretch>
        </p:blipFill>
        <p:spPr>
          <a:xfrm>
            <a:off x="7086600" y="3766086"/>
            <a:ext cx="4972225" cy="2869127"/>
          </a:xfrm>
          <a:prstGeom prst="rect">
            <a:avLst/>
          </a:prstGeom>
        </p:spPr>
      </p:pic>
      <p:cxnSp>
        <p:nvCxnSpPr>
          <p:cNvPr id="9" name="Straight Arrow Connector 8">
            <a:extLst>
              <a:ext uri="{FF2B5EF4-FFF2-40B4-BE49-F238E27FC236}">
                <a16:creationId xmlns:a16="http://schemas.microsoft.com/office/drawing/2014/main" id="{AA9396C2-EE56-3419-EAEC-9B5EB3E34548}"/>
              </a:ext>
            </a:extLst>
          </p:cNvPr>
          <p:cNvCxnSpPr>
            <a:cxnSpLocks/>
          </p:cNvCxnSpPr>
          <p:nvPr/>
        </p:nvCxnSpPr>
        <p:spPr>
          <a:xfrm flipH="1">
            <a:off x="9274196" y="3553579"/>
            <a:ext cx="88879" cy="1003208"/>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2109D33-2481-EC6A-8CB1-4ABCE6E27B50}"/>
              </a:ext>
            </a:extLst>
          </p:cNvPr>
          <p:cNvSpPr txBox="1"/>
          <p:nvPr/>
        </p:nvSpPr>
        <p:spPr>
          <a:xfrm>
            <a:off x="1959081" y="4712323"/>
            <a:ext cx="3727123" cy="1384995"/>
          </a:xfrm>
          <a:prstGeom prst="rect">
            <a:avLst/>
          </a:prstGeom>
          <a:noFill/>
        </p:spPr>
        <p:txBody>
          <a:bodyPr wrap="square" lIns="91440" tIns="45720" rIns="91440" bIns="45720" rtlCol="0" anchor="t">
            <a:spAutoFit/>
          </a:bodyPr>
          <a:lstStyle/>
          <a:p>
            <a:r>
              <a:rPr lang="en-GB" sz="1400" u="sng"/>
              <a:t>Insightful Reports to search for:</a:t>
            </a:r>
            <a:endParaRPr lang="en-GB" sz="1400" u="sng">
              <a:ea typeface="Calibri"/>
              <a:cs typeface="Calibri"/>
            </a:endParaRPr>
          </a:p>
          <a:p>
            <a:pPr marL="285750" indent="-285750">
              <a:buFont typeface="Wingdings" panose="05000000000000000000" pitchFamily="2" charset="2"/>
              <a:buChar char="v"/>
            </a:pPr>
            <a:r>
              <a:rPr lang="en-GB" sz="1400"/>
              <a:t>Industry Insights</a:t>
            </a:r>
            <a:endParaRPr lang="en-GB" sz="1400">
              <a:ea typeface="Calibri"/>
              <a:cs typeface="Calibri"/>
            </a:endParaRPr>
          </a:p>
          <a:p>
            <a:pPr marL="285750" indent="-285750">
              <a:buFont typeface="Wingdings" panose="05000000000000000000" pitchFamily="2" charset="2"/>
              <a:buChar char="v"/>
            </a:pPr>
            <a:r>
              <a:rPr lang="en-GB" sz="1400"/>
              <a:t>Innovation Updates</a:t>
            </a:r>
            <a:endParaRPr lang="en-GB" sz="1400">
              <a:ea typeface="Calibri"/>
              <a:cs typeface="Calibri"/>
            </a:endParaRPr>
          </a:p>
          <a:p>
            <a:pPr marL="285750" indent="-285750">
              <a:buFont typeface="Wingdings" panose="05000000000000000000" pitchFamily="2" charset="2"/>
              <a:buChar char="v"/>
            </a:pPr>
            <a:r>
              <a:rPr lang="en-GB" sz="1400"/>
              <a:t>Success Case Study </a:t>
            </a:r>
            <a:endParaRPr lang="en-GB" sz="1400">
              <a:ea typeface="Calibri"/>
              <a:cs typeface="Calibri"/>
            </a:endParaRPr>
          </a:p>
          <a:p>
            <a:pPr marL="285750" indent="-285750">
              <a:buFont typeface="Wingdings" panose="05000000000000000000" pitchFamily="2" charset="2"/>
              <a:buChar char="v"/>
            </a:pPr>
            <a:r>
              <a:rPr lang="en-GB" sz="1400"/>
              <a:t>Company Analysis </a:t>
            </a:r>
            <a:endParaRPr lang="en-GB" sz="1400">
              <a:ea typeface="Calibri"/>
              <a:cs typeface="Calibri"/>
            </a:endParaRPr>
          </a:p>
          <a:p>
            <a:pPr marL="285750" indent="-285750">
              <a:buFont typeface="Wingdings" panose="05000000000000000000" pitchFamily="2" charset="2"/>
              <a:buChar char="v"/>
            </a:pPr>
            <a:r>
              <a:rPr lang="en-GB" sz="1400"/>
              <a:t>Quarterly Beverages Forecast </a:t>
            </a:r>
            <a:endParaRPr lang="en-GB" sz="1400">
              <a:ea typeface="Calibri"/>
              <a:cs typeface="Calibri"/>
            </a:endParaRPr>
          </a:p>
        </p:txBody>
      </p:sp>
      <p:pic>
        <p:nvPicPr>
          <p:cNvPr id="13" name="Picture 2" descr="economic costs of obesity ...">
            <a:extLst>
              <a:ext uri="{FF2B5EF4-FFF2-40B4-BE49-F238E27FC236}">
                <a16:creationId xmlns:a16="http://schemas.microsoft.com/office/drawing/2014/main" id="{3C17CC3A-EFAE-1EFF-0E94-2F19475B0D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20" t="19164" r="17157" b="21346"/>
          <a:stretch/>
        </p:blipFill>
        <p:spPr bwMode="auto">
          <a:xfrm>
            <a:off x="10642897" y="0"/>
            <a:ext cx="1549103" cy="75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76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FC2E22-BC38-DFF3-BE2A-C9B4AD0BD838}"/>
              </a:ext>
            </a:extLst>
          </p:cNvPr>
          <p:cNvPicPr>
            <a:picLocks noChangeAspect="1"/>
          </p:cNvPicPr>
          <p:nvPr/>
        </p:nvPicPr>
        <p:blipFill>
          <a:blip r:embed="rId2"/>
          <a:stretch>
            <a:fillRect/>
          </a:stretch>
        </p:blipFill>
        <p:spPr>
          <a:xfrm>
            <a:off x="5366728" y="3392667"/>
            <a:ext cx="6825272" cy="3471103"/>
          </a:xfrm>
          <a:prstGeom prst="rect">
            <a:avLst/>
          </a:prstGeom>
        </p:spPr>
      </p:pic>
      <p:sp>
        <p:nvSpPr>
          <p:cNvPr id="6" name="TextBox 5">
            <a:extLst>
              <a:ext uri="{FF2B5EF4-FFF2-40B4-BE49-F238E27FC236}">
                <a16:creationId xmlns:a16="http://schemas.microsoft.com/office/drawing/2014/main" id="{0AF04A3B-F439-E49E-7E83-640A4C6D8126}"/>
              </a:ext>
            </a:extLst>
          </p:cNvPr>
          <p:cNvSpPr txBox="1"/>
          <p:nvPr/>
        </p:nvSpPr>
        <p:spPr>
          <a:xfrm>
            <a:off x="221718" y="4994000"/>
            <a:ext cx="5114925"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GB" sz="1400"/>
              <a:t>Ability to ask questions and get a summarised answer based on what’s included in the report (see picture)</a:t>
            </a:r>
            <a:endParaRPr lang="en-GB" sz="1400">
              <a:ea typeface="Calibri"/>
              <a:cs typeface="Calibri"/>
            </a:endParaRPr>
          </a:p>
          <a:p>
            <a:pPr marL="285750" indent="-285750">
              <a:buFont typeface="Wingdings" panose="05000000000000000000" pitchFamily="2" charset="2"/>
              <a:buChar char="Ø"/>
            </a:pPr>
            <a:r>
              <a:rPr lang="en-GB" sz="1400"/>
              <a:t>Summarization of what the report is about </a:t>
            </a:r>
            <a:endParaRPr lang="en-GB" sz="1400">
              <a:ea typeface="Calibri"/>
              <a:cs typeface="Calibri"/>
            </a:endParaRPr>
          </a:p>
          <a:p>
            <a:pPr marL="285750" indent="-285750">
              <a:buFont typeface="Wingdings" panose="05000000000000000000" pitchFamily="2" charset="2"/>
              <a:buChar char="Ø"/>
            </a:pPr>
            <a:r>
              <a:rPr lang="en-GB" sz="1400"/>
              <a:t>Pre generated Q&amp;A based on answers from the report </a:t>
            </a:r>
            <a:endParaRPr lang="en-GB" sz="1400">
              <a:ea typeface="Calibri"/>
              <a:cs typeface="Calibri"/>
            </a:endParaRPr>
          </a:p>
          <a:p>
            <a:pPr marL="285750" indent="-285750">
              <a:buFont typeface="Wingdings" panose="05000000000000000000" pitchFamily="2" charset="2"/>
              <a:buChar char="Ø"/>
            </a:pPr>
            <a:endParaRPr lang="en-GB" sz="1600"/>
          </a:p>
        </p:txBody>
      </p:sp>
      <p:pic>
        <p:nvPicPr>
          <p:cNvPr id="8" name="Picture 7">
            <a:extLst>
              <a:ext uri="{FF2B5EF4-FFF2-40B4-BE49-F238E27FC236}">
                <a16:creationId xmlns:a16="http://schemas.microsoft.com/office/drawing/2014/main" id="{AD2546A2-F4DE-C09B-0412-E8EA778E7AE7}"/>
              </a:ext>
            </a:extLst>
          </p:cNvPr>
          <p:cNvPicPr>
            <a:picLocks noChangeAspect="1"/>
          </p:cNvPicPr>
          <p:nvPr/>
        </p:nvPicPr>
        <p:blipFill rotWithShape="1">
          <a:blip r:embed="rId3"/>
          <a:srcRect t="9939"/>
          <a:stretch/>
        </p:blipFill>
        <p:spPr>
          <a:xfrm>
            <a:off x="32496" y="1109916"/>
            <a:ext cx="6798005" cy="3297924"/>
          </a:xfrm>
          <a:prstGeom prst="rect">
            <a:avLst/>
          </a:prstGeom>
        </p:spPr>
      </p:pic>
      <p:cxnSp>
        <p:nvCxnSpPr>
          <p:cNvPr id="10" name="Straight Arrow Connector 9">
            <a:extLst>
              <a:ext uri="{FF2B5EF4-FFF2-40B4-BE49-F238E27FC236}">
                <a16:creationId xmlns:a16="http://schemas.microsoft.com/office/drawing/2014/main" id="{D66A0048-53F3-EC69-723E-2E5D86AB003A}"/>
              </a:ext>
            </a:extLst>
          </p:cNvPr>
          <p:cNvCxnSpPr>
            <a:cxnSpLocks/>
          </p:cNvCxnSpPr>
          <p:nvPr/>
        </p:nvCxnSpPr>
        <p:spPr>
          <a:xfrm flipH="1">
            <a:off x="4040289" y="697691"/>
            <a:ext cx="1618693" cy="919827"/>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A5468D-6717-7250-1EAD-C5DB429F55D4}"/>
              </a:ext>
            </a:extLst>
          </p:cNvPr>
          <p:cNvSpPr txBox="1"/>
          <p:nvPr/>
        </p:nvSpPr>
        <p:spPr>
          <a:xfrm>
            <a:off x="5670618" y="380020"/>
            <a:ext cx="2727814" cy="523220"/>
          </a:xfrm>
          <a:prstGeom prst="rect">
            <a:avLst/>
          </a:prstGeom>
          <a:noFill/>
        </p:spPr>
        <p:txBody>
          <a:bodyPr wrap="square" lIns="91440" tIns="45720" rIns="91440" bIns="45720" rtlCol="0" anchor="t">
            <a:spAutoFit/>
          </a:bodyPr>
          <a:lstStyle/>
          <a:p>
            <a:r>
              <a:rPr lang="en-GB" sz="1400"/>
              <a:t>Download into PowerPoint, Excel or PDF </a:t>
            </a:r>
          </a:p>
        </p:txBody>
      </p:sp>
      <p:sp>
        <p:nvSpPr>
          <p:cNvPr id="17" name="Oval 16">
            <a:extLst>
              <a:ext uri="{FF2B5EF4-FFF2-40B4-BE49-F238E27FC236}">
                <a16:creationId xmlns:a16="http://schemas.microsoft.com/office/drawing/2014/main" id="{E9EEC805-292D-D405-4D41-A5987812B973}"/>
              </a:ext>
            </a:extLst>
          </p:cNvPr>
          <p:cNvSpPr/>
          <p:nvPr/>
        </p:nvSpPr>
        <p:spPr>
          <a:xfrm>
            <a:off x="4240371" y="1482126"/>
            <a:ext cx="546756" cy="415125"/>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3ACC526-8985-29A6-6C97-6ADC1AB8EF40}"/>
              </a:ext>
            </a:extLst>
          </p:cNvPr>
          <p:cNvSpPr txBox="1"/>
          <p:nvPr/>
        </p:nvSpPr>
        <p:spPr>
          <a:xfrm>
            <a:off x="7517027" y="1303337"/>
            <a:ext cx="3905044" cy="523220"/>
          </a:xfrm>
          <a:prstGeom prst="rect">
            <a:avLst/>
          </a:prstGeom>
          <a:noFill/>
        </p:spPr>
        <p:txBody>
          <a:bodyPr wrap="square" lIns="91440" tIns="45720" rIns="91440" bIns="45720" rtlCol="0" anchor="t">
            <a:spAutoFit/>
          </a:bodyPr>
          <a:lstStyle/>
          <a:p>
            <a:r>
              <a:rPr lang="en-GB" sz="1400"/>
              <a:t>Ask an analyst and share with Colleague stored under this button </a:t>
            </a:r>
          </a:p>
        </p:txBody>
      </p:sp>
      <p:cxnSp>
        <p:nvCxnSpPr>
          <p:cNvPr id="19" name="Straight Arrow Connector 18">
            <a:extLst>
              <a:ext uri="{FF2B5EF4-FFF2-40B4-BE49-F238E27FC236}">
                <a16:creationId xmlns:a16="http://schemas.microsoft.com/office/drawing/2014/main" id="{E0E2226E-0C5B-13DC-D309-4E35674DB7F3}"/>
              </a:ext>
            </a:extLst>
          </p:cNvPr>
          <p:cNvCxnSpPr>
            <a:cxnSpLocks/>
          </p:cNvCxnSpPr>
          <p:nvPr/>
        </p:nvCxnSpPr>
        <p:spPr>
          <a:xfrm flipH="1">
            <a:off x="5357057" y="1539251"/>
            <a:ext cx="2115446" cy="136978"/>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 descr="economic costs of obesity ...">
            <a:extLst>
              <a:ext uri="{FF2B5EF4-FFF2-40B4-BE49-F238E27FC236}">
                <a16:creationId xmlns:a16="http://schemas.microsoft.com/office/drawing/2014/main" id="{ADB63024-AB0F-E053-E301-4453B3D7D5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20" t="19164" r="17157" b="21346"/>
          <a:stretch/>
        </p:blipFill>
        <p:spPr bwMode="auto">
          <a:xfrm>
            <a:off x="10642897" y="0"/>
            <a:ext cx="1549103" cy="7563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3C7E900-7A26-536E-82C0-B8CF9D782C60}"/>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err="1">
                <a:solidFill>
                  <a:schemeClr val="bg1"/>
                </a:solidFill>
                <a:latin typeface="+mn-lt"/>
              </a:rPr>
              <a:t>GlobalData</a:t>
            </a:r>
            <a:r>
              <a:rPr lang="en-GB" sz="2000">
                <a:solidFill>
                  <a:schemeClr val="bg1"/>
                </a:solidFill>
                <a:latin typeface="+mn-lt"/>
              </a:rPr>
              <a:t> AI in Reports </a:t>
            </a:r>
          </a:p>
        </p:txBody>
      </p:sp>
    </p:spTree>
    <p:extLst>
      <p:ext uri="{BB962C8B-B14F-4D97-AF65-F5344CB8AC3E}">
        <p14:creationId xmlns:p14="http://schemas.microsoft.com/office/powerpoint/2010/main" val="3826785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c costs of obesity ...">
            <a:extLst>
              <a:ext uri="{FF2B5EF4-FFF2-40B4-BE49-F238E27FC236}">
                <a16:creationId xmlns:a16="http://schemas.microsoft.com/office/drawing/2014/main" id="{CC5B0FF2-288E-4709-8599-44CCBB864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546223" y="120774"/>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E37404C4-D66E-E491-AC56-41AB4FE3FEA9}"/>
              </a:ext>
            </a:extLst>
          </p:cNvPr>
          <p:cNvSpPr>
            <a:spLocks noChangeArrowheads="1"/>
          </p:cNvSpPr>
          <p:nvPr/>
        </p:nvSpPr>
        <p:spPr bwMode="auto">
          <a:xfrm>
            <a:off x="7049" y="1574457"/>
            <a:ext cx="12192000" cy="34470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effectLst/>
                <a:latin typeface="Calibri"/>
                <a:ea typeface="Calibri"/>
                <a:cs typeface="Calibri"/>
                <a:hlinkClick r:id="rId3">
                  <a:extLst>
                    <a:ext uri="{A12FA001-AC4F-418D-AE19-62706E023703}">
                      <ahyp:hlinkClr xmlns:ahyp="http://schemas.microsoft.com/office/drawing/2018/hyperlinkcolor" val="tx"/>
                    </a:ext>
                  </a:extLst>
                </a:hlinkClick>
              </a:rPr>
              <a:t>Consumer - Navigating Analysis - Watch Video</a:t>
            </a:r>
            <a:endParaRPr lang="en-US" altLang="en-US" b="0" i="0" u="none" strike="noStrike" cap="none" normalizeH="0" baseline="0">
              <a:ln>
                <a:noFill/>
              </a:ln>
              <a:effectLst/>
              <a:latin typeface="Calibri"/>
              <a:ea typeface="Calibri"/>
              <a:cs typeface="Calibr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effectLst/>
                <a:latin typeface="circular"/>
                <a:hlinkClick r:id="rId3">
                  <a:extLst>
                    <a:ext uri="{A12FA001-AC4F-418D-AE19-62706E023703}">
                      <ahyp:hlinkClr xmlns:ahyp="http://schemas.microsoft.com/office/drawing/2018/hyperlinkcolor" val="tx"/>
                    </a:ext>
                  </a:extLst>
                </a:hlinkClick>
              </a:rPr>
              <a:t> </a:t>
            </a:r>
            <a:r>
              <a:rPr kumimoji="0" lang="en-US" altLang="en-US" sz="1000" b="0" i="0" u="none" strike="noStrike" cap="none" normalizeH="0" baseline="0">
                <a:ln>
                  <a:noFill/>
                </a:ln>
                <a:effectLst/>
                <a:latin typeface="circular"/>
              </a:rPr>
              <a:t> </a:t>
            </a:r>
            <a:r>
              <a:rPr kumimoji="0" lang="en-US" altLang="en-US" sz="20400" b="0" i="0" u="none" strike="noStrike" cap="none" normalizeH="0" baseline="0">
                <a:ln>
                  <a:noFill/>
                </a:ln>
                <a:effectLst/>
                <a:latin typeface="circular"/>
              </a:rPr>
              <a:t>           </a:t>
            </a:r>
            <a:r>
              <a:rPr kumimoji="0" lang="en-US" altLang="en-US" sz="800" b="0" i="0" u="none" strike="noStrike" cap="none" normalizeH="0" baseline="0">
                <a:ln>
                  <a:noFill/>
                </a:ln>
                <a:effectLst/>
                <a:latin typeface="Arial"/>
                <a:cs typeface="Arial"/>
              </a:rPr>
              <a:t> </a:t>
            </a:r>
            <a:endParaRPr kumimoji="0" lang="en-US" altLang="en-US" sz="1800" b="0" i="0" u="none" strike="noStrike" cap="none" normalizeH="0" baseline="0">
              <a:ln>
                <a:noFill/>
              </a:ln>
              <a:effectLst/>
              <a:latin typeface="Arial"/>
              <a:cs typeface="Arial"/>
            </a:endParaRPr>
          </a:p>
        </p:txBody>
      </p:sp>
      <p:pic>
        <p:nvPicPr>
          <p:cNvPr id="1026" name="Picture 2">
            <a:hlinkClick r:id="rId3"/>
            <a:extLst>
              <a:ext uri="{FF2B5EF4-FFF2-40B4-BE49-F238E27FC236}">
                <a16:creationId xmlns:a16="http://schemas.microsoft.com/office/drawing/2014/main" id="{AB28EF1F-3F43-E053-03DE-604DAAC82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977" y="2216914"/>
            <a:ext cx="7276023" cy="38653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EC685F5-1046-8F1E-E20D-558FA34B99E1}"/>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Video Tutorial </a:t>
            </a:r>
            <a:endParaRPr lang="en-GB" sz="2000">
              <a:solidFill>
                <a:schemeClr val="bg1"/>
              </a:solidFill>
              <a:latin typeface="+mn-lt"/>
              <a:ea typeface="Calibri"/>
              <a:cs typeface="Calibri"/>
            </a:endParaRPr>
          </a:p>
        </p:txBody>
      </p:sp>
    </p:spTree>
    <p:extLst>
      <p:ext uri="{BB962C8B-B14F-4D97-AF65-F5344CB8AC3E}">
        <p14:creationId xmlns:p14="http://schemas.microsoft.com/office/powerpoint/2010/main" val="2735456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B153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03119-B42E-A7A3-75D5-27001E1BEFC8}"/>
              </a:ext>
            </a:extLst>
          </p:cNvPr>
          <p:cNvSpPr>
            <a:spLocks noGrp="1"/>
          </p:cNvSpPr>
          <p:nvPr>
            <p:ph idx="1"/>
          </p:nvPr>
        </p:nvSpPr>
        <p:spPr>
          <a:xfrm>
            <a:off x="404091" y="4587296"/>
            <a:ext cx="6596784" cy="1776557"/>
          </a:xfrm>
        </p:spPr>
        <p:txBody>
          <a:bodyPr>
            <a:normAutofit/>
          </a:bodyPr>
          <a:lstStyle/>
          <a:p>
            <a:pPr marL="0" indent="0">
              <a:buNone/>
            </a:pPr>
            <a:r>
              <a:rPr lang="en-GB" sz="3600">
                <a:solidFill>
                  <a:schemeClr val="bg1"/>
                </a:solidFill>
              </a:rPr>
              <a:t>3. COUNTRIES ANALYSIS </a:t>
            </a:r>
          </a:p>
        </p:txBody>
      </p:sp>
      <p:cxnSp>
        <p:nvCxnSpPr>
          <p:cNvPr id="5" name="Straight Connector 4">
            <a:extLst>
              <a:ext uri="{FF2B5EF4-FFF2-40B4-BE49-F238E27FC236}">
                <a16:creationId xmlns:a16="http://schemas.microsoft.com/office/drawing/2014/main" id="{2847347B-DBDB-D67A-F203-F236CF2DB433}"/>
              </a:ext>
            </a:extLst>
          </p:cNvPr>
          <p:cNvCxnSpPr/>
          <p:nvPr/>
        </p:nvCxnSpPr>
        <p:spPr>
          <a:xfrm>
            <a:off x="133350" y="5391150"/>
            <a:ext cx="98393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A0169A0-B5F8-112F-28BC-94988E71685D}"/>
              </a:ext>
            </a:extLst>
          </p:cNvPr>
          <p:cNvCxnSpPr>
            <a:cxnSpLocks/>
          </p:cNvCxnSpPr>
          <p:nvPr/>
        </p:nvCxnSpPr>
        <p:spPr>
          <a:xfrm>
            <a:off x="11159548" y="0"/>
            <a:ext cx="0" cy="25417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6C874B5-8780-FF9F-B792-C16FBDFFFE36}"/>
              </a:ext>
            </a:extLst>
          </p:cNvPr>
          <p:cNvSpPr txBox="1"/>
          <p:nvPr/>
        </p:nvSpPr>
        <p:spPr>
          <a:xfrm>
            <a:off x="10751128" y="6584061"/>
            <a:ext cx="2881744" cy="369332"/>
          </a:xfrm>
          <a:prstGeom prst="rect">
            <a:avLst/>
          </a:prstGeom>
          <a:noFill/>
        </p:spPr>
        <p:txBody>
          <a:bodyPr wrap="square" rtlCol="0">
            <a:spAutoFit/>
          </a:bodyPr>
          <a:lstStyle/>
          <a:p>
            <a:r>
              <a:rPr lang="en-GB">
                <a:solidFill>
                  <a:schemeClr val="bg1"/>
                </a:solidFill>
                <a:hlinkClick r:id="rId2">
                  <a:extLst>
                    <a:ext uri="{A12FA001-AC4F-418D-AE19-62706E023703}">
                      <ahyp:hlinkClr xmlns:ahyp="http://schemas.microsoft.com/office/drawing/2018/hyperlinkcolor" val="tx"/>
                    </a:ext>
                  </a:extLst>
                </a:hlinkClick>
              </a:rPr>
              <a:t>Click to Access</a:t>
            </a:r>
            <a:endParaRPr lang="en-GB">
              <a:solidFill>
                <a:schemeClr val="bg1"/>
              </a:solidFill>
            </a:endParaRPr>
          </a:p>
        </p:txBody>
      </p:sp>
    </p:spTree>
    <p:extLst>
      <p:ext uri="{BB962C8B-B14F-4D97-AF65-F5344CB8AC3E}">
        <p14:creationId xmlns:p14="http://schemas.microsoft.com/office/powerpoint/2010/main" val="235902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conomic costs of obesity ...">
            <a:extLst>
              <a:ext uri="{FF2B5EF4-FFF2-40B4-BE49-F238E27FC236}">
                <a16:creationId xmlns:a16="http://schemas.microsoft.com/office/drawing/2014/main" id="{5AA94A3D-1350-2881-C1B2-952EA34C9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642897" y="0"/>
            <a:ext cx="1549103" cy="756309"/>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9D89268A-73A8-E134-D758-68C7E7BD1707}"/>
              </a:ext>
            </a:extLst>
          </p:cNvPr>
          <p:cNvPicPr>
            <a:picLocks noGrp="1" noChangeAspect="1"/>
          </p:cNvPicPr>
          <p:nvPr>
            <p:ph idx="1"/>
          </p:nvPr>
        </p:nvPicPr>
        <p:blipFill>
          <a:blip r:embed="rId3"/>
          <a:stretch>
            <a:fillRect/>
          </a:stretch>
        </p:blipFill>
        <p:spPr>
          <a:xfrm>
            <a:off x="471177" y="1525766"/>
            <a:ext cx="5785785" cy="2722543"/>
          </a:xfrm>
        </p:spPr>
      </p:pic>
      <p:pic>
        <p:nvPicPr>
          <p:cNvPr id="7" name="Picture 6">
            <a:extLst>
              <a:ext uri="{FF2B5EF4-FFF2-40B4-BE49-F238E27FC236}">
                <a16:creationId xmlns:a16="http://schemas.microsoft.com/office/drawing/2014/main" id="{EA487D5A-B435-07C9-A031-3402FA85AD79}"/>
              </a:ext>
            </a:extLst>
          </p:cNvPr>
          <p:cNvPicPr>
            <a:picLocks noChangeAspect="1"/>
          </p:cNvPicPr>
          <p:nvPr/>
        </p:nvPicPr>
        <p:blipFill>
          <a:blip r:embed="rId4"/>
          <a:stretch>
            <a:fillRect/>
          </a:stretch>
        </p:blipFill>
        <p:spPr>
          <a:xfrm>
            <a:off x="4984593" y="3215811"/>
            <a:ext cx="7117705" cy="3259901"/>
          </a:xfrm>
          <a:prstGeom prst="rect">
            <a:avLst/>
          </a:prstGeom>
        </p:spPr>
      </p:pic>
      <p:sp>
        <p:nvSpPr>
          <p:cNvPr id="8" name="Title 1">
            <a:extLst>
              <a:ext uri="{FF2B5EF4-FFF2-40B4-BE49-F238E27FC236}">
                <a16:creationId xmlns:a16="http://schemas.microsoft.com/office/drawing/2014/main" id="{EA909668-E5CF-3593-A55C-B569329A26FD}"/>
              </a:ext>
            </a:extLst>
          </p:cNvPr>
          <p:cNvSpPr>
            <a:spLocks noGrp="1"/>
          </p:cNvSpPr>
          <p:nvPr>
            <p:ph type="title"/>
          </p:nvPr>
        </p:nvSpPr>
        <p:spPr>
          <a:xfrm>
            <a:off x="0" y="609347"/>
            <a:ext cx="12168909" cy="779242"/>
          </a:xfrm>
          <a:solidFill>
            <a:srgbClr val="0B153B"/>
          </a:solidFill>
        </p:spPr>
        <p:txBody>
          <a:bodyPr vert="horz" lIns="91440" tIns="45720" rIns="91440" bIns="45720" rtlCol="0" anchor="ctr">
            <a:normAutofit/>
          </a:bodyPr>
          <a:lstStyle/>
          <a:p>
            <a:pPr algn="ctr" fontAlgn="base">
              <a:spcAft>
                <a:spcPct val="0"/>
              </a:spcAft>
              <a:defRPr/>
            </a:pPr>
            <a:r>
              <a:rPr lang="en-GB" sz="1400" b="1" u="sng">
                <a:solidFill>
                  <a:schemeClr val="bg1"/>
                </a:solidFill>
                <a:latin typeface="+mn-lt"/>
              </a:rPr>
              <a:t>Countries: Analyse the performance and potential of a specific country. Insights into macroeconomic data, key reports, latest news…  </a:t>
            </a:r>
          </a:p>
        </p:txBody>
      </p:sp>
      <p:cxnSp>
        <p:nvCxnSpPr>
          <p:cNvPr id="11" name="Straight Arrow Connector 10">
            <a:extLst>
              <a:ext uri="{FF2B5EF4-FFF2-40B4-BE49-F238E27FC236}">
                <a16:creationId xmlns:a16="http://schemas.microsoft.com/office/drawing/2014/main" id="{D8F4D270-5F47-935F-AF28-96922911D397}"/>
              </a:ext>
            </a:extLst>
          </p:cNvPr>
          <p:cNvCxnSpPr>
            <a:cxnSpLocks/>
          </p:cNvCxnSpPr>
          <p:nvPr/>
        </p:nvCxnSpPr>
        <p:spPr>
          <a:xfrm flipV="1">
            <a:off x="3760342" y="5526396"/>
            <a:ext cx="999346" cy="422341"/>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9106CB-02A1-E623-1730-F193CBE9DEB1}"/>
              </a:ext>
            </a:extLst>
          </p:cNvPr>
          <p:cNvCxnSpPr>
            <a:cxnSpLocks/>
          </p:cNvCxnSpPr>
          <p:nvPr/>
        </p:nvCxnSpPr>
        <p:spPr>
          <a:xfrm>
            <a:off x="3760342" y="5948737"/>
            <a:ext cx="1224251" cy="174661"/>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AAF4A1E-BD25-98CF-E2B7-FD30DD305FB3}"/>
              </a:ext>
            </a:extLst>
          </p:cNvPr>
          <p:cNvSpPr txBox="1"/>
          <p:nvPr/>
        </p:nvSpPr>
        <p:spPr>
          <a:xfrm>
            <a:off x="1510093" y="5625663"/>
            <a:ext cx="2609636" cy="738664"/>
          </a:xfrm>
          <a:prstGeom prst="rect">
            <a:avLst/>
          </a:prstGeom>
          <a:noFill/>
        </p:spPr>
        <p:txBody>
          <a:bodyPr wrap="square" lIns="91440" tIns="45720" rIns="91440" bIns="45720" rtlCol="0" anchor="t">
            <a:spAutoFit/>
          </a:bodyPr>
          <a:lstStyle/>
          <a:p>
            <a:r>
              <a:rPr lang="en-GB" sz="1400"/>
              <a:t>Ability to type in a country of interest or select it from the drop-down menu of regions </a:t>
            </a:r>
          </a:p>
        </p:txBody>
      </p:sp>
      <p:sp>
        <p:nvSpPr>
          <p:cNvPr id="19" name="Oval 18">
            <a:extLst>
              <a:ext uri="{FF2B5EF4-FFF2-40B4-BE49-F238E27FC236}">
                <a16:creationId xmlns:a16="http://schemas.microsoft.com/office/drawing/2014/main" id="{975CD4CC-F6D2-E8A4-6110-1F0F209C7088}"/>
              </a:ext>
            </a:extLst>
          </p:cNvPr>
          <p:cNvSpPr/>
          <p:nvPr/>
        </p:nvSpPr>
        <p:spPr>
          <a:xfrm>
            <a:off x="1670766" y="1500711"/>
            <a:ext cx="1144351" cy="467143"/>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6978F63-CB7E-A379-2565-7E15DB3C73AA}"/>
              </a:ext>
            </a:extLst>
          </p:cNvPr>
          <p:cNvSpPr txBox="1"/>
          <p:nvPr/>
        </p:nvSpPr>
        <p:spPr>
          <a:xfrm>
            <a:off x="6725551" y="1805275"/>
            <a:ext cx="3635922" cy="307777"/>
          </a:xfrm>
          <a:prstGeom prst="rect">
            <a:avLst/>
          </a:prstGeom>
          <a:noFill/>
        </p:spPr>
        <p:txBody>
          <a:bodyPr wrap="square" lIns="91440" tIns="45720" rIns="91440" bIns="45720" rtlCol="0" anchor="t">
            <a:spAutoFit/>
          </a:bodyPr>
          <a:lstStyle/>
          <a:p>
            <a:r>
              <a:rPr lang="en-GB" sz="1400"/>
              <a:t>Located at the top ribbon of the home page. </a:t>
            </a:r>
          </a:p>
        </p:txBody>
      </p:sp>
      <p:cxnSp>
        <p:nvCxnSpPr>
          <p:cNvPr id="3" name="Straight Arrow Connector 2">
            <a:extLst>
              <a:ext uri="{FF2B5EF4-FFF2-40B4-BE49-F238E27FC236}">
                <a16:creationId xmlns:a16="http://schemas.microsoft.com/office/drawing/2014/main" id="{DEA8EE46-DC3C-0C6A-48AC-8DA3AC98185C}"/>
              </a:ext>
            </a:extLst>
          </p:cNvPr>
          <p:cNvCxnSpPr>
            <a:cxnSpLocks/>
          </p:cNvCxnSpPr>
          <p:nvPr/>
        </p:nvCxnSpPr>
        <p:spPr>
          <a:xfrm flipH="1" flipV="1">
            <a:off x="2952042" y="1871315"/>
            <a:ext cx="3817768" cy="79450"/>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89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3B2FDF6-E2E0-AA9E-EB0F-F729C43A26E6}"/>
              </a:ext>
            </a:extLst>
          </p:cNvPr>
          <p:cNvSpPr/>
          <p:nvPr/>
        </p:nvSpPr>
        <p:spPr>
          <a:xfrm>
            <a:off x="0" y="0"/>
            <a:ext cx="3452541" cy="685800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9454D669-DF56-BC63-D1A2-63D21189445B}"/>
              </a:ext>
            </a:extLst>
          </p:cNvPr>
          <p:cNvSpPr>
            <a:spLocks noGrp="1"/>
          </p:cNvSpPr>
          <p:nvPr>
            <p:ph type="body" sz="quarter" idx="14"/>
          </p:nvPr>
        </p:nvSpPr>
        <p:spPr>
          <a:xfrm>
            <a:off x="3639923" y="539407"/>
            <a:ext cx="7791037" cy="273801"/>
          </a:xfrm>
        </p:spPr>
        <p:txBody>
          <a:bodyPr>
            <a:normAutofit fontScale="25000" lnSpcReduction="20000"/>
          </a:bodyPr>
          <a:lstStyle/>
          <a:p>
            <a:r>
              <a:rPr lang="en-US" sz="9600"/>
              <a:t>One Scalable Platform – The Intelligence Center </a:t>
            </a:r>
          </a:p>
          <a:p>
            <a:endParaRPr lang="en-US"/>
          </a:p>
        </p:txBody>
      </p:sp>
      <p:sp>
        <p:nvSpPr>
          <p:cNvPr id="5" name="Rectangle 4">
            <a:extLst>
              <a:ext uri="{FF2B5EF4-FFF2-40B4-BE49-F238E27FC236}">
                <a16:creationId xmlns:a16="http://schemas.microsoft.com/office/drawing/2014/main" id="{25D5FBD0-EB02-455A-CB0A-EFE13A2B225D}"/>
              </a:ext>
            </a:extLst>
          </p:cNvPr>
          <p:cNvSpPr/>
          <p:nvPr/>
        </p:nvSpPr>
        <p:spPr>
          <a:xfrm>
            <a:off x="880635" y="1208727"/>
            <a:ext cx="2278074" cy="1138773"/>
          </a:xfrm>
          <a:prstGeom prst="rect">
            <a:avLst/>
          </a:prstGeom>
          <a:noFill/>
          <a:ln>
            <a:noFill/>
          </a:ln>
        </p:spPr>
        <p:txBody>
          <a:bodyPr wrap="square" lIns="137160" tIns="137160" rIns="137160" bIns="13716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0" i="0" u="none" strike="noStrike" kern="1200" cap="none" spc="0" normalizeH="0" baseline="0" noProof="0">
                <a:ln>
                  <a:noFill/>
                </a:ln>
                <a:solidFill>
                  <a:srgbClr val="0B153B"/>
                </a:solidFill>
                <a:effectLst/>
                <a:uLnTx/>
                <a:uFillTx/>
                <a:latin typeface="Calibri"/>
                <a:ea typeface="+mn-ea"/>
                <a:cs typeface="Calibri"/>
              </a:rPr>
              <a:t>Access</a:t>
            </a:r>
            <a:r>
              <a:rPr kumimoji="0" lang="en-US" sz="1400" b="1" i="0" u="none" strike="noStrike" kern="1200" cap="none" spc="0" normalizeH="0" baseline="0" noProof="0">
                <a:ln>
                  <a:noFill/>
                </a:ln>
                <a:solidFill>
                  <a:srgbClr val="0B153B"/>
                </a:solidFill>
                <a:effectLst/>
                <a:uLnTx/>
                <a:uFillTx/>
                <a:latin typeface="Calibri"/>
                <a:ea typeface="+mn-ea"/>
                <a:cs typeface="Calibri"/>
              </a:rPr>
              <a:t> 230+ proprietary databases </a:t>
            </a:r>
            <a:r>
              <a:rPr kumimoji="0" lang="en-US" sz="1400" b="0" i="0" u="none" strike="noStrike" kern="1200" cap="none" spc="0" normalizeH="0" baseline="0" noProof="0">
                <a:ln>
                  <a:noFill/>
                </a:ln>
                <a:solidFill>
                  <a:srgbClr val="0B153B"/>
                </a:solidFill>
                <a:effectLst/>
                <a:uLnTx/>
                <a:uFillTx/>
                <a:latin typeface="Calibri"/>
                <a:ea typeface="+mn-ea"/>
                <a:cs typeface="Calibri"/>
              </a:rPr>
              <a:t>that have been integrated using </a:t>
            </a:r>
            <a:r>
              <a:rPr kumimoji="0" lang="en-US" sz="1400" b="1" i="0" u="none" strike="noStrike" kern="1200" cap="none" spc="0" normalizeH="0" baseline="0" noProof="0">
                <a:ln>
                  <a:noFill/>
                </a:ln>
                <a:solidFill>
                  <a:srgbClr val="0B153B"/>
                </a:solidFill>
                <a:effectLst/>
                <a:uLnTx/>
                <a:uFillTx/>
                <a:latin typeface="Calibri"/>
                <a:ea typeface="+mn-ea"/>
                <a:cs typeface="Calibri"/>
              </a:rPr>
              <a:t>a single taxonomy</a:t>
            </a: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6" name="Rectangle 5">
            <a:extLst>
              <a:ext uri="{FF2B5EF4-FFF2-40B4-BE49-F238E27FC236}">
                <a16:creationId xmlns:a16="http://schemas.microsoft.com/office/drawing/2014/main" id="{E5564DAB-E0CB-1D2E-6D96-81B9D32CC768}"/>
              </a:ext>
            </a:extLst>
          </p:cNvPr>
          <p:cNvSpPr/>
          <p:nvPr/>
        </p:nvSpPr>
        <p:spPr>
          <a:xfrm>
            <a:off x="880635" y="2996006"/>
            <a:ext cx="2170498" cy="1138773"/>
          </a:xfrm>
          <a:prstGeom prst="rect">
            <a:avLst/>
          </a:prstGeom>
          <a:noFill/>
          <a:ln>
            <a:noFill/>
          </a:ln>
        </p:spPr>
        <p:txBody>
          <a:bodyPr wrap="square" lIns="137160" tIns="137160" rIns="137160" bIns="13716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a:ln>
                  <a:noFill/>
                </a:ln>
                <a:solidFill>
                  <a:srgbClr val="0B153B"/>
                </a:solidFill>
                <a:effectLst/>
                <a:uLnTx/>
                <a:uFillTx/>
                <a:latin typeface="Calibri"/>
                <a:ea typeface="+mn-ea"/>
                <a:cs typeface="Rubik Light" panose="00000400000000000000" pitchFamily="2" charset="-79"/>
              </a:rPr>
              <a:t>Provide </a:t>
            </a:r>
            <a:r>
              <a:rPr kumimoji="0" lang="en-GB" sz="1400" b="1" i="0" u="none" strike="noStrike" kern="1200" cap="none" spc="0" normalizeH="0" baseline="0" noProof="0">
                <a:ln>
                  <a:noFill/>
                </a:ln>
                <a:solidFill>
                  <a:srgbClr val="0B153B"/>
                </a:solidFill>
                <a:effectLst/>
                <a:uLnTx/>
                <a:uFillTx/>
                <a:latin typeface="Calibri"/>
                <a:ea typeface="+mn-ea"/>
                <a:cs typeface="Rubik Light" panose="00000400000000000000" pitchFamily="2" charset="-79"/>
              </a:rPr>
              <a:t>easy access to</a:t>
            </a:r>
            <a:r>
              <a:rPr kumimoji="0" lang="en-GB" sz="1400" b="0" i="0" u="none" strike="noStrike" kern="1200" cap="none" spc="0" normalizeH="0" baseline="0" noProof="0">
                <a:ln>
                  <a:noFill/>
                </a:ln>
                <a:solidFill>
                  <a:srgbClr val="0B153B"/>
                </a:solidFill>
                <a:effectLst/>
                <a:uLnTx/>
                <a:uFillTx/>
                <a:latin typeface="Calibri"/>
                <a:ea typeface="+mn-ea"/>
                <a:cs typeface="Rubik Light" panose="00000400000000000000" pitchFamily="2" charset="-79"/>
              </a:rPr>
              <a:t>, and </a:t>
            </a:r>
            <a:r>
              <a:rPr kumimoji="0" lang="en-GB" sz="1400" b="1" i="0" u="none" strike="noStrike" kern="1200" cap="none" spc="0" normalizeH="0" baseline="0" noProof="0">
                <a:ln>
                  <a:noFill/>
                </a:ln>
                <a:solidFill>
                  <a:srgbClr val="0B153B"/>
                </a:solidFill>
                <a:effectLst/>
                <a:uLnTx/>
                <a:uFillTx/>
                <a:latin typeface="Calibri"/>
                <a:ea typeface="+mn-ea"/>
                <a:cs typeface="Rubik Light" panose="00000400000000000000" pitchFamily="2" charset="-79"/>
              </a:rPr>
              <a:t>seamless navigation across</a:t>
            </a:r>
            <a:r>
              <a:rPr kumimoji="0" lang="en-GB" sz="1400" b="0" i="0" u="none" strike="noStrike" kern="1200" cap="none" spc="0" normalizeH="0" baseline="0" noProof="0">
                <a:ln>
                  <a:noFill/>
                </a:ln>
                <a:solidFill>
                  <a:srgbClr val="0B153B"/>
                </a:solidFill>
                <a:effectLst/>
                <a:uLnTx/>
                <a:uFillTx/>
                <a:latin typeface="Calibri"/>
                <a:ea typeface="+mn-ea"/>
                <a:cs typeface="Rubik Light" panose="00000400000000000000" pitchFamily="2" charset="-79"/>
              </a:rPr>
              <a:t>, </a:t>
            </a:r>
            <a:r>
              <a:rPr kumimoji="0" lang="en-GB" sz="1400" b="1" i="0" u="none" strike="noStrike" kern="1200" cap="none" spc="0" normalizeH="0" baseline="0" noProof="0">
                <a:ln>
                  <a:noFill/>
                </a:ln>
                <a:solidFill>
                  <a:srgbClr val="0B153B"/>
                </a:solidFill>
                <a:effectLst/>
                <a:uLnTx/>
                <a:uFillTx/>
                <a:latin typeface="Calibri"/>
                <a:ea typeface="+mn-ea"/>
                <a:cs typeface="Rubik Light" panose="00000400000000000000" pitchFamily="2" charset="-79"/>
              </a:rPr>
              <a:t>databases</a:t>
            </a:r>
            <a:r>
              <a:rPr kumimoji="0" lang="en-GB" sz="1400" b="0" i="0" u="none" strike="noStrike" kern="1200" cap="none" spc="0" normalizeH="0" baseline="0" noProof="0">
                <a:ln>
                  <a:noFill/>
                </a:ln>
                <a:solidFill>
                  <a:srgbClr val="0B153B"/>
                </a:solidFill>
                <a:effectLst/>
                <a:uLnTx/>
                <a:uFillTx/>
                <a:latin typeface="Calibri"/>
                <a:ea typeface="+mn-ea"/>
                <a:cs typeface="Rubik Light" panose="00000400000000000000" pitchFamily="2" charset="-79"/>
              </a:rPr>
              <a:t> on a single platform</a:t>
            </a:r>
          </a:p>
        </p:txBody>
      </p:sp>
      <p:sp>
        <p:nvSpPr>
          <p:cNvPr id="7" name="Rectangle 6">
            <a:extLst>
              <a:ext uri="{FF2B5EF4-FFF2-40B4-BE49-F238E27FC236}">
                <a16:creationId xmlns:a16="http://schemas.microsoft.com/office/drawing/2014/main" id="{3E6F333B-F972-8B3D-E0D0-932433138C2C}"/>
              </a:ext>
            </a:extLst>
          </p:cNvPr>
          <p:cNvSpPr/>
          <p:nvPr/>
        </p:nvSpPr>
        <p:spPr>
          <a:xfrm>
            <a:off x="880635" y="5080182"/>
            <a:ext cx="2170498" cy="923330"/>
          </a:xfrm>
          <a:prstGeom prst="rect">
            <a:avLst/>
          </a:prstGeom>
          <a:noFill/>
          <a:ln>
            <a:noFill/>
          </a:ln>
        </p:spPr>
        <p:txBody>
          <a:bodyPr wrap="square" lIns="137160" tIns="137160" rIns="137160" bIns="13716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a:ln>
                  <a:noFill/>
                </a:ln>
                <a:solidFill>
                  <a:srgbClr val="0B153B"/>
                </a:solidFill>
                <a:effectLst/>
                <a:uLnTx/>
                <a:uFillTx/>
                <a:latin typeface="Calibri"/>
                <a:ea typeface="+mn-ea"/>
                <a:cs typeface="Rubik Light" panose="00000400000000000000" pitchFamily="2" charset="-79"/>
              </a:rPr>
              <a:t>Maintain a </a:t>
            </a:r>
            <a:r>
              <a:rPr kumimoji="0" lang="en-GB" sz="1400" b="1" i="0" u="none" strike="noStrike" kern="1200" cap="none" spc="0" normalizeH="0" baseline="0" noProof="0">
                <a:ln>
                  <a:noFill/>
                </a:ln>
                <a:solidFill>
                  <a:srgbClr val="0B153B"/>
                </a:solidFill>
                <a:effectLst/>
                <a:uLnTx/>
                <a:uFillTx/>
                <a:latin typeface="Calibri"/>
                <a:ea typeface="+mn-ea"/>
                <a:cs typeface="Rubik Light" panose="00000400000000000000" pitchFamily="2" charset="-79"/>
              </a:rPr>
              <a:t>complete and comparable </a:t>
            </a:r>
            <a:r>
              <a:rPr kumimoji="0" lang="en-GB" sz="1400" b="0" i="0" u="none" strike="noStrike" kern="1200" cap="none" spc="0" normalizeH="0" baseline="0" noProof="0">
                <a:ln>
                  <a:noFill/>
                </a:ln>
                <a:solidFill>
                  <a:srgbClr val="0B153B"/>
                </a:solidFill>
                <a:effectLst/>
                <a:uLnTx/>
                <a:uFillTx/>
                <a:latin typeface="Calibri"/>
                <a:ea typeface="+mn-ea"/>
                <a:cs typeface="Rubik Light" panose="00000400000000000000" pitchFamily="2" charset="-79"/>
              </a:rPr>
              <a:t>view of the world’s largest industries</a:t>
            </a:r>
          </a:p>
        </p:txBody>
      </p:sp>
      <p:grpSp>
        <p:nvGrpSpPr>
          <p:cNvPr id="8" name="Group 7">
            <a:extLst>
              <a:ext uri="{FF2B5EF4-FFF2-40B4-BE49-F238E27FC236}">
                <a16:creationId xmlns:a16="http://schemas.microsoft.com/office/drawing/2014/main" id="{A016BFBF-2487-3349-0B7F-9C55A06C7DAC}"/>
              </a:ext>
            </a:extLst>
          </p:cNvPr>
          <p:cNvGrpSpPr/>
          <p:nvPr/>
        </p:nvGrpSpPr>
        <p:grpSpPr>
          <a:xfrm>
            <a:off x="256580" y="3339938"/>
            <a:ext cx="543881" cy="450907"/>
            <a:chOff x="-868363" y="3111500"/>
            <a:chExt cx="371475" cy="307975"/>
          </a:xfrm>
          <a:solidFill>
            <a:srgbClr val="0B153B"/>
          </a:solidFill>
        </p:grpSpPr>
        <p:sp>
          <p:nvSpPr>
            <p:cNvPr id="9" name="Freeform 5">
              <a:extLst>
                <a:ext uri="{FF2B5EF4-FFF2-40B4-BE49-F238E27FC236}">
                  <a16:creationId xmlns:a16="http://schemas.microsoft.com/office/drawing/2014/main" id="{8F2A0F94-9217-2617-2587-24C89276E437}"/>
                </a:ext>
              </a:extLst>
            </p:cNvPr>
            <p:cNvSpPr>
              <a:spLocks/>
            </p:cNvSpPr>
            <p:nvPr/>
          </p:nvSpPr>
          <p:spPr bwMode="auto">
            <a:xfrm>
              <a:off x="-619125" y="3384550"/>
              <a:ext cx="14288" cy="12700"/>
            </a:xfrm>
            <a:custGeom>
              <a:avLst/>
              <a:gdLst>
                <a:gd name="T0" fmla="*/ 11 w 12"/>
                <a:gd name="T1" fmla="*/ 4 h 12"/>
                <a:gd name="T2" fmla="*/ 11 w 12"/>
                <a:gd name="T3" fmla="*/ 3 h 12"/>
                <a:gd name="T4" fmla="*/ 10 w 12"/>
                <a:gd name="T5" fmla="*/ 2 h 12"/>
                <a:gd name="T6" fmla="*/ 5 w 12"/>
                <a:gd name="T7" fmla="*/ 0 h 12"/>
                <a:gd name="T8" fmla="*/ 3 w 12"/>
                <a:gd name="T9" fmla="*/ 1 h 12"/>
                <a:gd name="T10" fmla="*/ 2 w 12"/>
                <a:gd name="T11" fmla="*/ 1 h 12"/>
                <a:gd name="T12" fmla="*/ 2 w 12"/>
                <a:gd name="T13" fmla="*/ 2 h 12"/>
                <a:gd name="T14" fmla="*/ 1 w 12"/>
                <a:gd name="T15" fmla="*/ 3 h 12"/>
                <a:gd name="T16" fmla="*/ 0 w 12"/>
                <a:gd name="T17" fmla="*/ 4 h 12"/>
                <a:gd name="T18" fmla="*/ 0 w 12"/>
                <a:gd name="T19" fmla="*/ 5 h 12"/>
                <a:gd name="T20" fmla="*/ 0 w 12"/>
                <a:gd name="T21" fmla="*/ 6 h 12"/>
                <a:gd name="T22" fmla="*/ 0 w 12"/>
                <a:gd name="T23" fmla="*/ 8 h 12"/>
                <a:gd name="T24" fmla="*/ 2 w 12"/>
                <a:gd name="T25" fmla="*/ 10 h 12"/>
                <a:gd name="T26" fmla="*/ 3 w 12"/>
                <a:gd name="T27" fmla="*/ 12 h 12"/>
                <a:gd name="T28" fmla="*/ 6 w 12"/>
                <a:gd name="T29" fmla="*/ 12 h 12"/>
                <a:gd name="T30" fmla="*/ 8 w 12"/>
                <a:gd name="T31" fmla="*/ 12 h 12"/>
                <a:gd name="T32" fmla="*/ 10 w 12"/>
                <a:gd name="T33" fmla="*/ 10 h 12"/>
                <a:gd name="T34" fmla="*/ 12 w 12"/>
                <a:gd name="T35" fmla="*/ 6 h 12"/>
                <a:gd name="T36" fmla="*/ 12 w 12"/>
                <a:gd name="T37" fmla="*/ 5 h 12"/>
                <a:gd name="T38" fmla="*/ 11 w 12"/>
                <a:gd name="T3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2">
                  <a:moveTo>
                    <a:pt x="11" y="4"/>
                  </a:moveTo>
                  <a:cubicBezTo>
                    <a:pt x="11" y="4"/>
                    <a:pt x="11" y="3"/>
                    <a:pt x="11" y="3"/>
                  </a:cubicBezTo>
                  <a:cubicBezTo>
                    <a:pt x="11" y="3"/>
                    <a:pt x="10" y="2"/>
                    <a:pt x="10" y="2"/>
                  </a:cubicBezTo>
                  <a:cubicBezTo>
                    <a:pt x="9" y="1"/>
                    <a:pt x="7" y="0"/>
                    <a:pt x="5" y="0"/>
                  </a:cubicBezTo>
                  <a:cubicBezTo>
                    <a:pt x="4" y="0"/>
                    <a:pt x="4" y="0"/>
                    <a:pt x="3" y="1"/>
                  </a:cubicBezTo>
                  <a:cubicBezTo>
                    <a:pt x="3" y="1"/>
                    <a:pt x="3" y="1"/>
                    <a:pt x="2" y="1"/>
                  </a:cubicBezTo>
                  <a:cubicBezTo>
                    <a:pt x="2" y="1"/>
                    <a:pt x="2" y="2"/>
                    <a:pt x="2" y="2"/>
                  </a:cubicBezTo>
                  <a:cubicBezTo>
                    <a:pt x="1" y="2"/>
                    <a:pt x="1" y="3"/>
                    <a:pt x="1" y="3"/>
                  </a:cubicBezTo>
                  <a:cubicBezTo>
                    <a:pt x="1" y="3"/>
                    <a:pt x="0" y="4"/>
                    <a:pt x="0" y="4"/>
                  </a:cubicBezTo>
                  <a:cubicBezTo>
                    <a:pt x="0" y="4"/>
                    <a:pt x="0" y="5"/>
                    <a:pt x="0" y="5"/>
                  </a:cubicBezTo>
                  <a:cubicBezTo>
                    <a:pt x="0" y="5"/>
                    <a:pt x="0" y="6"/>
                    <a:pt x="0" y="6"/>
                  </a:cubicBezTo>
                  <a:cubicBezTo>
                    <a:pt x="0" y="7"/>
                    <a:pt x="0" y="8"/>
                    <a:pt x="0" y="8"/>
                  </a:cubicBezTo>
                  <a:cubicBezTo>
                    <a:pt x="1" y="9"/>
                    <a:pt x="1" y="10"/>
                    <a:pt x="2" y="10"/>
                  </a:cubicBezTo>
                  <a:cubicBezTo>
                    <a:pt x="2" y="11"/>
                    <a:pt x="3" y="11"/>
                    <a:pt x="3" y="12"/>
                  </a:cubicBezTo>
                  <a:cubicBezTo>
                    <a:pt x="4" y="12"/>
                    <a:pt x="5" y="12"/>
                    <a:pt x="6" y="12"/>
                  </a:cubicBezTo>
                  <a:cubicBezTo>
                    <a:pt x="7" y="12"/>
                    <a:pt x="7" y="12"/>
                    <a:pt x="8" y="12"/>
                  </a:cubicBezTo>
                  <a:cubicBezTo>
                    <a:pt x="9" y="11"/>
                    <a:pt x="9" y="11"/>
                    <a:pt x="10" y="10"/>
                  </a:cubicBezTo>
                  <a:cubicBezTo>
                    <a:pt x="11" y="9"/>
                    <a:pt x="12" y="8"/>
                    <a:pt x="12" y="6"/>
                  </a:cubicBezTo>
                  <a:cubicBezTo>
                    <a:pt x="12" y="6"/>
                    <a:pt x="12" y="5"/>
                    <a:pt x="12" y="5"/>
                  </a:cubicBezTo>
                  <a:cubicBezTo>
                    <a:pt x="12" y="5"/>
                    <a:pt x="11" y="4"/>
                    <a:pt x="1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0" name="Freeform 6">
              <a:extLst>
                <a:ext uri="{FF2B5EF4-FFF2-40B4-BE49-F238E27FC236}">
                  <a16:creationId xmlns:a16="http://schemas.microsoft.com/office/drawing/2014/main" id="{CCB7654C-7979-A3D5-BD8B-11B8325A9A76}"/>
                </a:ext>
              </a:extLst>
            </p:cNvPr>
            <p:cNvSpPr>
              <a:spLocks noEditPoints="1"/>
            </p:cNvSpPr>
            <p:nvPr/>
          </p:nvSpPr>
          <p:spPr bwMode="auto">
            <a:xfrm>
              <a:off x="-868363" y="3111500"/>
              <a:ext cx="371475" cy="307975"/>
            </a:xfrm>
            <a:custGeom>
              <a:avLst/>
              <a:gdLst>
                <a:gd name="T0" fmla="*/ 252 w 326"/>
                <a:gd name="T1" fmla="*/ 102 h 272"/>
                <a:gd name="T2" fmla="*/ 238 w 326"/>
                <a:gd name="T3" fmla="*/ 0 h 272"/>
                <a:gd name="T4" fmla="*/ 0 w 326"/>
                <a:gd name="T5" fmla="*/ 14 h 272"/>
                <a:gd name="T6" fmla="*/ 14 w 326"/>
                <a:gd name="T7" fmla="*/ 196 h 272"/>
                <a:gd name="T8" fmla="*/ 120 w 326"/>
                <a:gd name="T9" fmla="*/ 224 h 272"/>
                <a:gd name="T10" fmla="*/ 80 w 326"/>
                <a:gd name="T11" fmla="*/ 230 h 272"/>
                <a:gd name="T12" fmla="*/ 166 w 326"/>
                <a:gd name="T13" fmla="*/ 236 h 272"/>
                <a:gd name="T14" fmla="*/ 185 w 326"/>
                <a:gd name="T15" fmla="*/ 236 h 272"/>
                <a:gd name="T16" fmla="*/ 202 w 326"/>
                <a:gd name="T17" fmla="*/ 272 h 272"/>
                <a:gd name="T18" fmla="*/ 262 w 326"/>
                <a:gd name="T19" fmla="*/ 255 h 272"/>
                <a:gd name="T20" fmla="*/ 309 w 326"/>
                <a:gd name="T21" fmla="*/ 236 h 272"/>
                <a:gd name="T22" fmla="*/ 326 w 326"/>
                <a:gd name="T23" fmla="*/ 119 h 272"/>
                <a:gd name="T24" fmla="*/ 14 w 326"/>
                <a:gd name="T25" fmla="*/ 12 h 272"/>
                <a:gd name="T26" fmla="*/ 240 w 326"/>
                <a:gd name="T27" fmla="*/ 14 h 272"/>
                <a:gd name="T28" fmla="*/ 166 w 326"/>
                <a:gd name="T29" fmla="*/ 102 h 272"/>
                <a:gd name="T30" fmla="*/ 149 w 326"/>
                <a:gd name="T31" fmla="*/ 144 h 272"/>
                <a:gd name="T32" fmla="*/ 12 w 326"/>
                <a:gd name="T33" fmla="*/ 14 h 272"/>
                <a:gd name="T34" fmla="*/ 12 w 326"/>
                <a:gd name="T35" fmla="*/ 182 h 272"/>
                <a:gd name="T36" fmla="*/ 149 w 326"/>
                <a:gd name="T37" fmla="*/ 156 h 272"/>
                <a:gd name="T38" fmla="*/ 14 w 326"/>
                <a:gd name="T39" fmla="*/ 184 h 272"/>
                <a:gd name="T40" fmla="*/ 132 w 326"/>
                <a:gd name="T41" fmla="*/ 196 h 272"/>
                <a:gd name="T42" fmla="*/ 149 w 326"/>
                <a:gd name="T43" fmla="*/ 219 h 272"/>
                <a:gd name="T44" fmla="*/ 132 w 326"/>
                <a:gd name="T45" fmla="*/ 224 h 272"/>
                <a:gd name="T46" fmla="*/ 250 w 326"/>
                <a:gd name="T47" fmla="*/ 255 h 272"/>
                <a:gd name="T48" fmla="*/ 202 w 326"/>
                <a:gd name="T49" fmla="*/ 260 h 272"/>
                <a:gd name="T50" fmla="*/ 197 w 326"/>
                <a:gd name="T51" fmla="*/ 161 h 272"/>
                <a:gd name="T52" fmla="*/ 245 w 326"/>
                <a:gd name="T53" fmla="*/ 156 h 272"/>
                <a:gd name="T54" fmla="*/ 250 w 326"/>
                <a:gd name="T55" fmla="*/ 255 h 272"/>
                <a:gd name="T56" fmla="*/ 309 w 326"/>
                <a:gd name="T57" fmla="*/ 224 h 272"/>
                <a:gd name="T58" fmla="*/ 262 w 326"/>
                <a:gd name="T59" fmla="*/ 161 h 272"/>
                <a:gd name="T60" fmla="*/ 202 w 326"/>
                <a:gd name="T61" fmla="*/ 144 h 272"/>
                <a:gd name="T62" fmla="*/ 185 w 326"/>
                <a:gd name="T63" fmla="*/ 224 h 272"/>
                <a:gd name="T64" fmla="*/ 166 w 326"/>
                <a:gd name="T65" fmla="*/ 224 h 272"/>
                <a:gd name="T66" fmla="*/ 161 w 326"/>
                <a:gd name="T67" fmla="*/ 119 h 272"/>
                <a:gd name="T68" fmla="*/ 309 w 326"/>
                <a:gd name="T69" fmla="*/ 114 h 272"/>
                <a:gd name="T70" fmla="*/ 314 w 326"/>
                <a:gd name="T71" fmla="*/ 21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272">
                  <a:moveTo>
                    <a:pt x="309" y="102"/>
                  </a:moveTo>
                  <a:cubicBezTo>
                    <a:pt x="252" y="102"/>
                    <a:pt x="252" y="102"/>
                    <a:pt x="252" y="102"/>
                  </a:cubicBezTo>
                  <a:cubicBezTo>
                    <a:pt x="252" y="14"/>
                    <a:pt x="252" y="14"/>
                    <a:pt x="252" y="14"/>
                  </a:cubicBezTo>
                  <a:cubicBezTo>
                    <a:pt x="252" y="6"/>
                    <a:pt x="246" y="0"/>
                    <a:pt x="238" y="0"/>
                  </a:cubicBezTo>
                  <a:cubicBezTo>
                    <a:pt x="14" y="0"/>
                    <a:pt x="14" y="0"/>
                    <a:pt x="14" y="0"/>
                  </a:cubicBezTo>
                  <a:cubicBezTo>
                    <a:pt x="7" y="0"/>
                    <a:pt x="0" y="6"/>
                    <a:pt x="0" y="14"/>
                  </a:cubicBezTo>
                  <a:cubicBezTo>
                    <a:pt x="0" y="182"/>
                    <a:pt x="0" y="182"/>
                    <a:pt x="0" y="182"/>
                  </a:cubicBezTo>
                  <a:cubicBezTo>
                    <a:pt x="0" y="189"/>
                    <a:pt x="7" y="196"/>
                    <a:pt x="14" y="196"/>
                  </a:cubicBezTo>
                  <a:cubicBezTo>
                    <a:pt x="120" y="196"/>
                    <a:pt x="120" y="196"/>
                    <a:pt x="120" y="196"/>
                  </a:cubicBezTo>
                  <a:cubicBezTo>
                    <a:pt x="120" y="224"/>
                    <a:pt x="120" y="224"/>
                    <a:pt x="120" y="224"/>
                  </a:cubicBezTo>
                  <a:cubicBezTo>
                    <a:pt x="86" y="224"/>
                    <a:pt x="86" y="224"/>
                    <a:pt x="86" y="224"/>
                  </a:cubicBezTo>
                  <a:cubicBezTo>
                    <a:pt x="83" y="224"/>
                    <a:pt x="80" y="226"/>
                    <a:pt x="80" y="230"/>
                  </a:cubicBezTo>
                  <a:cubicBezTo>
                    <a:pt x="80" y="233"/>
                    <a:pt x="83" y="236"/>
                    <a:pt x="86" y="236"/>
                  </a:cubicBezTo>
                  <a:cubicBezTo>
                    <a:pt x="166" y="236"/>
                    <a:pt x="166" y="236"/>
                    <a:pt x="166" y="236"/>
                  </a:cubicBezTo>
                  <a:cubicBezTo>
                    <a:pt x="166" y="236"/>
                    <a:pt x="166" y="236"/>
                    <a:pt x="166" y="236"/>
                  </a:cubicBezTo>
                  <a:cubicBezTo>
                    <a:pt x="185" y="236"/>
                    <a:pt x="185" y="236"/>
                    <a:pt x="185" y="236"/>
                  </a:cubicBezTo>
                  <a:cubicBezTo>
                    <a:pt x="185" y="255"/>
                    <a:pt x="185" y="255"/>
                    <a:pt x="185" y="255"/>
                  </a:cubicBezTo>
                  <a:cubicBezTo>
                    <a:pt x="185" y="265"/>
                    <a:pt x="193" y="272"/>
                    <a:pt x="202" y="272"/>
                  </a:cubicBezTo>
                  <a:cubicBezTo>
                    <a:pt x="245" y="272"/>
                    <a:pt x="245" y="272"/>
                    <a:pt x="245" y="272"/>
                  </a:cubicBezTo>
                  <a:cubicBezTo>
                    <a:pt x="255" y="272"/>
                    <a:pt x="262" y="265"/>
                    <a:pt x="262" y="255"/>
                  </a:cubicBezTo>
                  <a:cubicBezTo>
                    <a:pt x="262" y="236"/>
                    <a:pt x="262" y="236"/>
                    <a:pt x="262" y="236"/>
                  </a:cubicBezTo>
                  <a:cubicBezTo>
                    <a:pt x="309" y="236"/>
                    <a:pt x="309" y="236"/>
                    <a:pt x="309" y="236"/>
                  </a:cubicBezTo>
                  <a:cubicBezTo>
                    <a:pt x="318" y="236"/>
                    <a:pt x="326" y="228"/>
                    <a:pt x="326" y="219"/>
                  </a:cubicBezTo>
                  <a:cubicBezTo>
                    <a:pt x="326" y="119"/>
                    <a:pt x="326" y="119"/>
                    <a:pt x="326" y="119"/>
                  </a:cubicBezTo>
                  <a:cubicBezTo>
                    <a:pt x="326" y="110"/>
                    <a:pt x="318" y="102"/>
                    <a:pt x="309" y="102"/>
                  </a:cubicBezTo>
                  <a:close/>
                  <a:moveTo>
                    <a:pt x="14" y="12"/>
                  </a:moveTo>
                  <a:cubicBezTo>
                    <a:pt x="238" y="12"/>
                    <a:pt x="238" y="12"/>
                    <a:pt x="238" y="12"/>
                  </a:cubicBezTo>
                  <a:cubicBezTo>
                    <a:pt x="240" y="12"/>
                    <a:pt x="240" y="12"/>
                    <a:pt x="240" y="14"/>
                  </a:cubicBezTo>
                  <a:cubicBezTo>
                    <a:pt x="240" y="102"/>
                    <a:pt x="240" y="102"/>
                    <a:pt x="240" y="102"/>
                  </a:cubicBezTo>
                  <a:cubicBezTo>
                    <a:pt x="166" y="102"/>
                    <a:pt x="166" y="102"/>
                    <a:pt x="166" y="102"/>
                  </a:cubicBezTo>
                  <a:cubicBezTo>
                    <a:pt x="156" y="102"/>
                    <a:pt x="149" y="110"/>
                    <a:pt x="149" y="119"/>
                  </a:cubicBezTo>
                  <a:cubicBezTo>
                    <a:pt x="149" y="144"/>
                    <a:pt x="149" y="144"/>
                    <a:pt x="149" y="144"/>
                  </a:cubicBezTo>
                  <a:cubicBezTo>
                    <a:pt x="12" y="144"/>
                    <a:pt x="12" y="144"/>
                    <a:pt x="12" y="144"/>
                  </a:cubicBezTo>
                  <a:cubicBezTo>
                    <a:pt x="12" y="14"/>
                    <a:pt x="12" y="14"/>
                    <a:pt x="12" y="14"/>
                  </a:cubicBezTo>
                  <a:cubicBezTo>
                    <a:pt x="12" y="12"/>
                    <a:pt x="13" y="12"/>
                    <a:pt x="14" y="12"/>
                  </a:cubicBezTo>
                  <a:close/>
                  <a:moveTo>
                    <a:pt x="12" y="182"/>
                  </a:moveTo>
                  <a:cubicBezTo>
                    <a:pt x="12" y="156"/>
                    <a:pt x="12" y="156"/>
                    <a:pt x="12" y="156"/>
                  </a:cubicBezTo>
                  <a:cubicBezTo>
                    <a:pt x="149" y="156"/>
                    <a:pt x="149" y="156"/>
                    <a:pt x="149" y="156"/>
                  </a:cubicBezTo>
                  <a:cubicBezTo>
                    <a:pt x="149" y="184"/>
                    <a:pt x="149" y="184"/>
                    <a:pt x="149" y="184"/>
                  </a:cubicBezTo>
                  <a:cubicBezTo>
                    <a:pt x="14" y="184"/>
                    <a:pt x="14" y="184"/>
                    <a:pt x="14" y="184"/>
                  </a:cubicBezTo>
                  <a:cubicBezTo>
                    <a:pt x="13" y="184"/>
                    <a:pt x="12" y="183"/>
                    <a:pt x="12" y="182"/>
                  </a:cubicBezTo>
                  <a:close/>
                  <a:moveTo>
                    <a:pt x="132" y="196"/>
                  </a:moveTo>
                  <a:cubicBezTo>
                    <a:pt x="149" y="196"/>
                    <a:pt x="149" y="196"/>
                    <a:pt x="149" y="196"/>
                  </a:cubicBezTo>
                  <a:cubicBezTo>
                    <a:pt x="149" y="219"/>
                    <a:pt x="149" y="219"/>
                    <a:pt x="149" y="219"/>
                  </a:cubicBezTo>
                  <a:cubicBezTo>
                    <a:pt x="149" y="220"/>
                    <a:pt x="149" y="222"/>
                    <a:pt x="150" y="224"/>
                  </a:cubicBezTo>
                  <a:cubicBezTo>
                    <a:pt x="132" y="224"/>
                    <a:pt x="132" y="224"/>
                    <a:pt x="132" y="224"/>
                  </a:cubicBezTo>
                  <a:lnTo>
                    <a:pt x="132" y="196"/>
                  </a:lnTo>
                  <a:close/>
                  <a:moveTo>
                    <a:pt x="250" y="255"/>
                  </a:moveTo>
                  <a:cubicBezTo>
                    <a:pt x="250" y="258"/>
                    <a:pt x="248" y="260"/>
                    <a:pt x="245" y="260"/>
                  </a:cubicBezTo>
                  <a:cubicBezTo>
                    <a:pt x="202" y="260"/>
                    <a:pt x="202" y="260"/>
                    <a:pt x="202" y="260"/>
                  </a:cubicBezTo>
                  <a:cubicBezTo>
                    <a:pt x="199" y="260"/>
                    <a:pt x="197" y="258"/>
                    <a:pt x="197" y="255"/>
                  </a:cubicBezTo>
                  <a:cubicBezTo>
                    <a:pt x="197" y="161"/>
                    <a:pt x="197" y="161"/>
                    <a:pt x="197" y="161"/>
                  </a:cubicBezTo>
                  <a:cubicBezTo>
                    <a:pt x="197" y="158"/>
                    <a:pt x="199" y="156"/>
                    <a:pt x="202" y="156"/>
                  </a:cubicBezTo>
                  <a:cubicBezTo>
                    <a:pt x="245" y="156"/>
                    <a:pt x="245" y="156"/>
                    <a:pt x="245" y="156"/>
                  </a:cubicBezTo>
                  <a:cubicBezTo>
                    <a:pt x="248" y="156"/>
                    <a:pt x="250" y="158"/>
                    <a:pt x="250" y="161"/>
                  </a:cubicBezTo>
                  <a:lnTo>
                    <a:pt x="250" y="255"/>
                  </a:lnTo>
                  <a:close/>
                  <a:moveTo>
                    <a:pt x="314" y="219"/>
                  </a:moveTo>
                  <a:cubicBezTo>
                    <a:pt x="314" y="221"/>
                    <a:pt x="311" y="224"/>
                    <a:pt x="309" y="224"/>
                  </a:cubicBezTo>
                  <a:cubicBezTo>
                    <a:pt x="262" y="224"/>
                    <a:pt x="262" y="224"/>
                    <a:pt x="262" y="224"/>
                  </a:cubicBezTo>
                  <a:cubicBezTo>
                    <a:pt x="262" y="161"/>
                    <a:pt x="262" y="161"/>
                    <a:pt x="262" y="161"/>
                  </a:cubicBezTo>
                  <a:cubicBezTo>
                    <a:pt x="262" y="151"/>
                    <a:pt x="255" y="144"/>
                    <a:pt x="245" y="144"/>
                  </a:cubicBezTo>
                  <a:cubicBezTo>
                    <a:pt x="202" y="144"/>
                    <a:pt x="202" y="144"/>
                    <a:pt x="202" y="144"/>
                  </a:cubicBezTo>
                  <a:cubicBezTo>
                    <a:pt x="193" y="144"/>
                    <a:pt x="185" y="151"/>
                    <a:pt x="185" y="161"/>
                  </a:cubicBezTo>
                  <a:cubicBezTo>
                    <a:pt x="185" y="224"/>
                    <a:pt x="185" y="224"/>
                    <a:pt x="185" y="224"/>
                  </a:cubicBezTo>
                  <a:cubicBezTo>
                    <a:pt x="166" y="224"/>
                    <a:pt x="166" y="224"/>
                    <a:pt x="166" y="224"/>
                  </a:cubicBezTo>
                  <a:cubicBezTo>
                    <a:pt x="166" y="224"/>
                    <a:pt x="166" y="224"/>
                    <a:pt x="166" y="224"/>
                  </a:cubicBezTo>
                  <a:cubicBezTo>
                    <a:pt x="163" y="224"/>
                    <a:pt x="161" y="221"/>
                    <a:pt x="161" y="219"/>
                  </a:cubicBezTo>
                  <a:cubicBezTo>
                    <a:pt x="161" y="119"/>
                    <a:pt x="161" y="119"/>
                    <a:pt x="161" y="119"/>
                  </a:cubicBezTo>
                  <a:cubicBezTo>
                    <a:pt x="161" y="117"/>
                    <a:pt x="163" y="114"/>
                    <a:pt x="166" y="114"/>
                  </a:cubicBezTo>
                  <a:cubicBezTo>
                    <a:pt x="309" y="114"/>
                    <a:pt x="309" y="114"/>
                    <a:pt x="309" y="114"/>
                  </a:cubicBezTo>
                  <a:cubicBezTo>
                    <a:pt x="311" y="114"/>
                    <a:pt x="314" y="117"/>
                    <a:pt x="314" y="119"/>
                  </a:cubicBezTo>
                  <a:lnTo>
                    <a:pt x="314" y="2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1" name="Freeform 7">
              <a:extLst>
                <a:ext uri="{FF2B5EF4-FFF2-40B4-BE49-F238E27FC236}">
                  <a16:creationId xmlns:a16="http://schemas.microsoft.com/office/drawing/2014/main" id="{68BC38B4-9416-ADB8-6EB6-1F38E95A99D1}"/>
                </a:ext>
              </a:extLst>
            </p:cNvPr>
            <p:cNvSpPr>
              <a:spLocks/>
            </p:cNvSpPr>
            <p:nvPr/>
          </p:nvSpPr>
          <p:spPr bwMode="auto">
            <a:xfrm>
              <a:off x="-533400" y="3295650"/>
              <a:ext cx="14288" cy="14288"/>
            </a:xfrm>
            <a:custGeom>
              <a:avLst/>
              <a:gdLst>
                <a:gd name="T0" fmla="*/ 10 w 12"/>
                <a:gd name="T1" fmla="*/ 1 h 12"/>
                <a:gd name="T2" fmla="*/ 9 w 12"/>
                <a:gd name="T3" fmla="*/ 0 h 12"/>
                <a:gd name="T4" fmla="*/ 8 w 12"/>
                <a:gd name="T5" fmla="*/ 0 h 12"/>
                <a:gd name="T6" fmla="*/ 5 w 12"/>
                <a:gd name="T7" fmla="*/ 0 h 12"/>
                <a:gd name="T8" fmla="*/ 4 w 12"/>
                <a:gd name="T9" fmla="*/ 0 h 12"/>
                <a:gd name="T10" fmla="*/ 3 w 12"/>
                <a:gd name="T11" fmla="*/ 1 h 12"/>
                <a:gd name="T12" fmla="*/ 2 w 12"/>
                <a:gd name="T13" fmla="*/ 2 h 12"/>
                <a:gd name="T14" fmla="*/ 0 w 12"/>
                <a:gd name="T15" fmla="*/ 6 h 12"/>
                <a:gd name="T16" fmla="*/ 2 w 12"/>
                <a:gd name="T17" fmla="*/ 10 h 12"/>
                <a:gd name="T18" fmla="*/ 6 w 12"/>
                <a:gd name="T19" fmla="*/ 12 h 12"/>
                <a:gd name="T20" fmla="*/ 9 w 12"/>
                <a:gd name="T21" fmla="*/ 12 h 12"/>
                <a:gd name="T22" fmla="*/ 11 w 12"/>
                <a:gd name="T23" fmla="*/ 10 h 12"/>
                <a:gd name="T24" fmla="*/ 12 w 12"/>
                <a:gd name="T25" fmla="*/ 6 h 12"/>
                <a:gd name="T26" fmla="*/ 11 w 12"/>
                <a:gd name="T27" fmla="*/ 2 h 12"/>
                <a:gd name="T28" fmla="*/ 10 w 12"/>
                <a:gd name="T2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1"/>
                  </a:moveTo>
                  <a:cubicBezTo>
                    <a:pt x="9" y="1"/>
                    <a:pt x="9" y="1"/>
                    <a:pt x="9" y="0"/>
                  </a:cubicBezTo>
                  <a:cubicBezTo>
                    <a:pt x="8" y="0"/>
                    <a:pt x="8" y="0"/>
                    <a:pt x="8" y="0"/>
                  </a:cubicBezTo>
                  <a:cubicBezTo>
                    <a:pt x="7" y="0"/>
                    <a:pt x="6" y="0"/>
                    <a:pt x="5" y="0"/>
                  </a:cubicBezTo>
                  <a:cubicBezTo>
                    <a:pt x="5" y="0"/>
                    <a:pt x="4" y="0"/>
                    <a:pt x="4" y="0"/>
                  </a:cubicBezTo>
                  <a:cubicBezTo>
                    <a:pt x="4" y="1"/>
                    <a:pt x="3" y="1"/>
                    <a:pt x="3" y="1"/>
                  </a:cubicBezTo>
                  <a:cubicBezTo>
                    <a:pt x="3" y="1"/>
                    <a:pt x="2" y="1"/>
                    <a:pt x="2" y="2"/>
                  </a:cubicBezTo>
                  <a:cubicBezTo>
                    <a:pt x="1" y="3"/>
                    <a:pt x="0" y="4"/>
                    <a:pt x="0" y="6"/>
                  </a:cubicBezTo>
                  <a:cubicBezTo>
                    <a:pt x="0" y="8"/>
                    <a:pt x="1" y="9"/>
                    <a:pt x="2" y="10"/>
                  </a:cubicBezTo>
                  <a:cubicBezTo>
                    <a:pt x="3" y="11"/>
                    <a:pt x="5" y="12"/>
                    <a:pt x="6" y="12"/>
                  </a:cubicBezTo>
                  <a:cubicBezTo>
                    <a:pt x="7" y="12"/>
                    <a:pt x="8" y="12"/>
                    <a:pt x="9" y="12"/>
                  </a:cubicBezTo>
                  <a:cubicBezTo>
                    <a:pt x="9" y="11"/>
                    <a:pt x="10" y="11"/>
                    <a:pt x="11" y="10"/>
                  </a:cubicBezTo>
                  <a:cubicBezTo>
                    <a:pt x="12" y="9"/>
                    <a:pt x="12" y="8"/>
                    <a:pt x="12" y="6"/>
                  </a:cubicBezTo>
                  <a:cubicBezTo>
                    <a:pt x="12" y="4"/>
                    <a:pt x="12" y="3"/>
                    <a:pt x="11" y="2"/>
                  </a:cubicBezTo>
                  <a:cubicBezTo>
                    <a:pt x="10" y="1"/>
                    <a:pt x="10" y="1"/>
                    <a:pt x="1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3B30672A-E6C7-6C14-7729-2A3334559707}"/>
              </a:ext>
            </a:extLst>
          </p:cNvPr>
          <p:cNvGrpSpPr/>
          <p:nvPr/>
        </p:nvGrpSpPr>
        <p:grpSpPr>
          <a:xfrm>
            <a:off x="259858" y="1480225"/>
            <a:ext cx="473304" cy="380332"/>
            <a:chOff x="-3646489" y="4192588"/>
            <a:chExt cx="355600" cy="285749"/>
          </a:xfrm>
          <a:solidFill>
            <a:srgbClr val="0B153B"/>
          </a:solidFill>
        </p:grpSpPr>
        <p:sp>
          <p:nvSpPr>
            <p:cNvPr id="13" name="Freeform 109">
              <a:extLst>
                <a:ext uri="{FF2B5EF4-FFF2-40B4-BE49-F238E27FC236}">
                  <a16:creationId xmlns:a16="http://schemas.microsoft.com/office/drawing/2014/main" id="{FBCD65BF-EA0F-F553-0D95-8FAE94B69CB4}"/>
                </a:ext>
              </a:extLst>
            </p:cNvPr>
            <p:cNvSpPr>
              <a:spLocks/>
            </p:cNvSpPr>
            <p:nvPr/>
          </p:nvSpPr>
          <p:spPr bwMode="auto">
            <a:xfrm>
              <a:off x="-3384551" y="4305300"/>
              <a:ext cx="11113" cy="88900"/>
            </a:xfrm>
            <a:custGeom>
              <a:avLst/>
              <a:gdLst>
                <a:gd name="T0" fmla="*/ 4 w 9"/>
                <a:gd name="T1" fmla="*/ 68 h 68"/>
                <a:gd name="T2" fmla="*/ 0 w 9"/>
                <a:gd name="T3" fmla="*/ 63 h 68"/>
                <a:gd name="T4" fmla="*/ 0 w 9"/>
                <a:gd name="T5" fmla="*/ 4 h 68"/>
                <a:gd name="T6" fmla="*/ 4 w 9"/>
                <a:gd name="T7" fmla="*/ 0 h 68"/>
                <a:gd name="T8" fmla="*/ 9 w 9"/>
                <a:gd name="T9" fmla="*/ 4 h 68"/>
                <a:gd name="T10" fmla="*/ 9 w 9"/>
                <a:gd name="T11" fmla="*/ 63 h 68"/>
                <a:gd name="T12" fmla="*/ 4 w 9"/>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9" h="68">
                  <a:moveTo>
                    <a:pt x="4" y="68"/>
                  </a:moveTo>
                  <a:cubicBezTo>
                    <a:pt x="2" y="68"/>
                    <a:pt x="0" y="66"/>
                    <a:pt x="0" y="63"/>
                  </a:cubicBezTo>
                  <a:cubicBezTo>
                    <a:pt x="0" y="4"/>
                    <a:pt x="0" y="4"/>
                    <a:pt x="0" y="4"/>
                  </a:cubicBezTo>
                  <a:cubicBezTo>
                    <a:pt x="0" y="2"/>
                    <a:pt x="2" y="0"/>
                    <a:pt x="4" y="0"/>
                  </a:cubicBezTo>
                  <a:cubicBezTo>
                    <a:pt x="7" y="0"/>
                    <a:pt x="9" y="2"/>
                    <a:pt x="9" y="4"/>
                  </a:cubicBezTo>
                  <a:cubicBezTo>
                    <a:pt x="9" y="63"/>
                    <a:pt x="9" y="63"/>
                    <a:pt x="9" y="63"/>
                  </a:cubicBezTo>
                  <a:cubicBezTo>
                    <a:pt x="9" y="66"/>
                    <a:pt x="7" y="68"/>
                    <a:pt x="4"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110">
              <a:extLst>
                <a:ext uri="{FF2B5EF4-FFF2-40B4-BE49-F238E27FC236}">
                  <a16:creationId xmlns:a16="http://schemas.microsoft.com/office/drawing/2014/main" id="{F49FB71E-D782-35BA-8A88-C6FAC2390DBD}"/>
                </a:ext>
              </a:extLst>
            </p:cNvPr>
            <p:cNvSpPr>
              <a:spLocks/>
            </p:cNvSpPr>
            <p:nvPr/>
          </p:nvSpPr>
          <p:spPr bwMode="auto">
            <a:xfrm>
              <a:off x="-3409951" y="4322763"/>
              <a:ext cx="11113" cy="71437"/>
            </a:xfrm>
            <a:custGeom>
              <a:avLst/>
              <a:gdLst>
                <a:gd name="T0" fmla="*/ 5 w 9"/>
                <a:gd name="T1" fmla="*/ 55 h 55"/>
                <a:gd name="T2" fmla="*/ 0 w 9"/>
                <a:gd name="T3" fmla="*/ 50 h 55"/>
                <a:gd name="T4" fmla="*/ 0 w 9"/>
                <a:gd name="T5" fmla="*/ 5 h 55"/>
                <a:gd name="T6" fmla="*/ 5 w 9"/>
                <a:gd name="T7" fmla="*/ 0 h 55"/>
                <a:gd name="T8" fmla="*/ 9 w 9"/>
                <a:gd name="T9" fmla="*/ 5 h 55"/>
                <a:gd name="T10" fmla="*/ 9 w 9"/>
                <a:gd name="T11" fmla="*/ 50 h 55"/>
                <a:gd name="T12" fmla="*/ 5 w 9"/>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9" h="55">
                  <a:moveTo>
                    <a:pt x="5" y="55"/>
                  </a:moveTo>
                  <a:cubicBezTo>
                    <a:pt x="2" y="55"/>
                    <a:pt x="0" y="53"/>
                    <a:pt x="0" y="50"/>
                  </a:cubicBezTo>
                  <a:cubicBezTo>
                    <a:pt x="0" y="5"/>
                    <a:pt x="0" y="5"/>
                    <a:pt x="0" y="5"/>
                  </a:cubicBezTo>
                  <a:cubicBezTo>
                    <a:pt x="0" y="2"/>
                    <a:pt x="2" y="0"/>
                    <a:pt x="5" y="0"/>
                  </a:cubicBezTo>
                  <a:cubicBezTo>
                    <a:pt x="7" y="0"/>
                    <a:pt x="9" y="2"/>
                    <a:pt x="9" y="5"/>
                  </a:cubicBezTo>
                  <a:cubicBezTo>
                    <a:pt x="9" y="50"/>
                    <a:pt x="9" y="50"/>
                    <a:pt x="9" y="50"/>
                  </a:cubicBezTo>
                  <a:cubicBezTo>
                    <a:pt x="9" y="53"/>
                    <a:pt x="7" y="55"/>
                    <a:pt x="5"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Freeform 111">
              <a:extLst>
                <a:ext uri="{FF2B5EF4-FFF2-40B4-BE49-F238E27FC236}">
                  <a16:creationId xmlns:a16="http://schemas.microsoft.com/office/drawing/2014/main" id="{461614BE-5587-A11B-4458-D92C6DB6B591}"/>
                </a:ext>
              </a:extLst>
            </p:cNvPr>
            <p:cNvSpPr>
              <a:spLocks/>
            </p:cNvSpPr>
            <p:nvPr/>
          </p:nvSpPr>
          <p:spPr bwMode="auto">
            <a:xfrm>
              <a:off x="-3433764" y="4311650"/>
              <a:ext cx="12700" cy="82550"/>
            </a:xfrm>
            <a:custGeom>
              <a:avLst/>
              <a:gdLst>
                <a:gd name="T0" fmla="*/ 5 w 9"/>
                <a:gd name="T1" fmla="*/ 64 h 64"/>
                <a:gd name="T2" fmla="*/ 0 w 9"/>
                <a:gd name="T3" fmla="*/ 59 h 64"/>
                <a:gd name="T4" fmla="*/ 0 w 9"/>
                <a:gd name="T5" fmla="*/ 5 h 64"/>
                <a:gd name="T6" fmla="*/ 5 w 9"/>
                <a:gd name="T7" fmla="*/ 0 h 64"/>
                <a:gd name="T8" fmla="*/ 9 w 9"/>
                <a:gd name="T9" fmla="*/ 5 h 64"/>
                <a:gd name="T10" fmla="*/ 9 w 9"/>
                <a:gd name="T11" fmla="*/ 59 h 64"/>
                <a:gd name="T12" fmla="*/ 5 w 9"/>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9" h="64">
                  <a:moveTo>
                    <a:pt x="5" y="64"/>
                  </a:moveTo>
                  <a:cubicBezTo>
                    <a:pt x="2" y="64"/>
                    <a:pt x="0" y="62"/>
                    <a:pt x="0" y="59"/>
                  </a:cubicBezTo>
                  <a:cubicBezTo>
                    <a:pt x="0" y="5"/>
                    <a:pt x="0" y="5"/>
                    <a:pt x="0" y="5"/>
                  </a:cubicBezTo>
                  <a:cubicBezTo>
                    <a:pt x="0" y="2"/>
                    <a:pt x="2" y="0"/>
                    <a:pt x="5" y="0"/>
                  </a:cubicBezTo>
                  <a:cubicBezTo>
                    <a:pt x="7" y="0"/>
                    <a:pt x="9" y="2"/>
                    <a:pt x="9" y="5"/>
                  </a:cubicBezTo>
                  <a:cubicBezTo>
                    <a:pt x="9" y="59"/>
                    <a:pt x="9" y="59"/>
                    <a:pt x="9" y="59"/>
                  </a:cubicBezTo>
                  <a:cubicBezTo>
                    <a:pt x="9" y="62"/>
                    <a:pt x="7" y="64"/>
                    <a:pt x="5"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Freeform 112">
              <a:extLst>
                <a:ext uri="{FF2B5EF4-FFF2-40B4-BE49-F238E27FC236}">
                  <a16:creationId xmlns:a16="http://schemas.microsoft.com/office/drawing/2014/main" id="{9B836FD2-AFEB-A268-F8B8-839250D9B30A}"/>
                </a:ext>
              </a:extLst>
            </p:cNvPr>
            <p:cNvSpPr>
              <a:spLocks/>
            </p:cNvSpPr>
            <p:nvPr/>
          </p:nvSpPr>
          <p:spPr bwMode="auto">
            <a:xfrm>
              <a:off x="-3457576" y="4318000"/>
              <a:ext cx="12700" cy="76200"/>
            </a:xfrm>
            <a:custGeom>
              <a:avLst/>
              <a:gdLst>
                <a:gd name="T0" fmla="*/ 4 w 9"/>
                <a:gd name="T1" fmla="*/ 59 h 59"/>
                <a:gd name="T2" fmla="*/ 0 w 9"/>
                <a:gd name="T3" fmla="*/ 54 h 59"/>
                <a:gd name="T4" fmla="*/ 0 w 9"/>
                <a:gd name="T5" fmla="*/ 4 h 59"/>
                <a:gd name="T6" fmla="*/ 4 w 9"/>
                <a:gd name="T7" fmla="*/ 0 h 59"/>
                <a:gd name="T8" fmla="*/ 9 w 9"/>
                <a:gd name="T9" fmla="*/ 4 h 59"/>
                <a:gd name="T10" fmla="*/ 9 w 9"/>
                <a:gd name="T11" fmla="*/ 54 h 59"/>
                <a:gd name="T12" fmla="*/ 4 w 9"/>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9" h="59">
                  <a:moveTo>
                    <a:pt x="4" y="59"/>
                  </a:moveTo>
                  <a:cubicBezTo>
                    <a:pt x="2" y="59"/>
                    <a:pt x="0" y="57"/>
                    <a:pt x="0" y="54"/>
                  </a:cubicBezTo>
                  <a:cubicBezTo>
                    <a:pt x="0" y="4"/>
                    <a:pt x="0" y="4"/>
                    <a:pt x="0" y="4"/>
                  </a:cubicBezTo>
                  <a:cubicBezTo>
                    <a:pt x="0" y="2"/>
                    <a:pt x="2" y="0"/>
                    <a:pt x="4" y="0"/>
                  </a:cubicBezTo>
                  <a:cubicBezTo>
                    <a:pt x="7" y="0"/>
                    <a:pt x="9" y="2"/>
                    <a:pt x="9" y="4"/>
                  </a:cubicBezTo>
                  <a:cubicBezTo>
                    <a:pt x="9" y="54"/>
                    <a:pt x="9" y="54"/>
                    <a:pt x="9" y="54"/>
                  </a:cubicBezTo>
                  <a:cubicBezTo>
                    <a:pt x="9" y="57"/>
                    <a:pt x="7" y="59"/>
                    <a:pt x="4" y="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Freeform 113">
              <a:extLst>
                <a:ext uri="{FF2B5EF4-FFF2-40B4-BE49-F238E27FC236}">
                  <a16:creationId xmlns:a16="http://schemas.microsoft.com/office/drawing/2014/main" id="{3B6E1386-FE4B-8CD0-9C2C-F611E2727FE4}"/>
                </a:ext>
              </a:extLst>
            </p:cNvPr>
            <p:cNvSpPr>
              <a:spLocks/>
            </p:cNvSpPr>
            <p:nvPr/>
          </p:nvSpPr>
          <p:spPr bwMode="auto">
            <a:xfrm>
              <a:off x="-3479801" y="4348163"/>
              <a:ext cx="11113" cy="46037"/>
            </a:xfrm>
            <a:custGeom>
              <a:avLst/>
              <a:gdLst>
                <a:gd name="T0" fmla="*/ 4 w 9"/>
                <a:gd name="T1" fmla="*/ 36 h 36"/>
                <a:gd name="T2" fmla="*/ 0 w 9"/>
                <a:gd name="T3" fmla="*/ 31 h 36"/>
                <a:gd name="T4" fmla="*/ 0 w 9"/>
                <a:gd name="T5" fmla="*/ 4 h 36"/>
                <a:gd name="T6" fmla="*/ 4 w 9"/>
                <a:gd name="T7" fmla="*/ 0 h 36"/>
                <a:gd name="T8" fmla="*/ 9 w 9"/>
                <a:gd name="T9" fmla="*/ 4 h 36"/>
                <a:gd name="T10" fmla="*/ 9 w 9"/>
                <a:gd name="T11" fmla="*/ 31 h 36"/>
                <a:gd name="T12" fmla="*/ 4 w 9"/>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 h="36">
                  <a:moveTo>
                    <a:pt x="4" y="36"/>
                  </a:moveTo>
                  <a:cubicBezTo>
                    <a:pt x="2" y="36"/>
                    <a:pt x="0" y="34"/>
                    <a:pt x="0" y="31"/>
                  </a:cubicBezTo>
                  <a:cubicBezTo>
                    <a:pt x="0" y="4"/>
                    <a:pt x="0" y="4"/>
                    <a:pt x="0" y="4"/>
                  </a:cubicBezTo>
                  <a:cubicBezTo>
                    <a:pt x="0" y="2"/>
                    <a:pt x="2" y="0"/>
                    <a:pt x="4" y="0"/>
                  </a:cubicBezTo>
                  <a:cubicBezTo>
                    <a:pt x="7" y="0"/>
                    <a:pt x="9" y="2"/>
                    <a:pt x="9" y="4"/>
                  </a:cubicBezTo>
                  <a:cubicBezTo>
                    <a:pt x="9" y="31"/>
                    <a:pt x="9" y="31"/>
                    <a:pt x="9" y="31"/>
                  </a:cubicBezTo>
                  <a:cubicBezTo>
                    <a:pt x="9" y="34"/>
                    <a:pt x="7" y="36"/>
                    <a:pt x="4"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8" name="Freeform 114">
              <a:extLst>
                <a:ext uri="{FF2B5EF4-FFF2-40B4-BE49-F238E27FC236}">
                  <a16:creationId xmlns:a16="http://schemas.microsoft.com/office/drawing/2014/main" id="{91E1BBF2-D6A4-37B3-624C-05FAED61EAC0}"/>
                </a:ext>
              </a:extLst>
            </p:cNvPr>
            <p:cNvSpPr>
              <a:spLocks/>
            </p:cNvSpPr>
            <p:nvPr/>
          </p:nvSpPr>
          <p:spPr bwMode="auto">
            <a:xfrm>
              <a:off x="-3505201" y="4359275"/>
              <a:ext cx="12700" cy="34925"/>
            </a:xfrm>
            <a:custGeom>
              <a:avLst/>
              <a:gdLst>
                <a:gd name="T0" fmla="*/ 5 w 10"/>
                <a:gd name="T1" fmla="*/ 27 h 27"/>
                <a:gd name="T2" fmla="*/ 0 w 10"/>
                <a:gd name="T3" fmla="*/ 22 h 27"/>
                <a:gd name="T4" fmla="*/ 0 w 10"/>
                <a:gd name="T5" fmla="*/ 4 h 27"/>
                <a:gd name="T6" fmla="*/ 5 w 10"/>
                <a:gd name="T7" fmla="*/ 0 h 27"/>
                <a:gd name="T8" fmla="*/ 10 w 10"/>
                <a:gd name="T9" fmla="*/ 4 h 27"/>
                <a:gd name="T10" fmla="*/ 10 w 10"/>
                <a:gd name="T11" fmla="*/ 22 h 27"/>
                <a:gd name="T12" fmla="*/ 5 w 1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0" h="27">
                  <a:moveTo>
                    <a:pt x="5" y="27"/>
                  </a:moveTo>
                  <a:cubicBezTo>
                    <a:pt x="2" y="27"/>
                    <a:pt x="0" y="25"/>
                    <a:pt x="0" y="22"/>
                  </a:cubicBezTo>
                  <a:cubicBezTo>
                    <a:pt x="0" y="4"/>
                    <a:pt x="0" y="4"/>
                    <a:pt x="0" y="4"/>
                  </a:cubicBezTo>
                  <a:cubicBezTo>
                    <a:pt x="0" y="2"/>
                    <a:pt x="2" y="0"/>
                    <a:pt x="5" y="0"/>
                  </a:cubicBezTo>
                  <a:cubicBezTo>
                    <a:pt x="7" y="0"/>
                    <a:pt x="10" y="2"/>
                    <a:pt x="10" y="4"/>
                  </a:cubicBezTo>
                  <a:cubicBezTo>
                    <a:pt x="10" y="22"/>
                    <a:pt x="10" y="22"/>
                    <a:pt x="10" y="22"/>
                  </a:cubicBezTo>
                  <a:cubicBezTo>
                    <a:pt x="10" y="25"/>
                    <a:pt x="7" y="27"/>
                    <a:pt x="5"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Freeform 115">
              <a:extLst>
                <a:ext uri="{FF2B5EF4-FFF2-40B4-BE49-F238E27FC236}">
                  <a16:creationId xmlns:a16="http://schemas.microsoft.com/office/drawing/2014/main" id="{7AB0270B-0FB7-064E-CB0A-70E52289133F}"/>
                </a:ext>
              </a:extLst>
            </p:cNvPr>
            <p:cNvSpPr>
              <a:spLocks/>
            </p:cNvSpPr>
            <p:nvPr/>
          </p:nvSpPr>
          <p:spPr bwMode="auto">
            <a:xfrm>
              <a:off x="-3529014" y="4352925"/>
              <a:ext cx="12700" cy="41275"/>
            </a:xfrm>
            <a:custGeom>
              <a:avLst/>
              <a:gdLst>
                <a:gd name="T0" fmla="*/ 5 w 9"/>
                <a:gd name="T1" fmla="*/ 32 h 32"/>
                <a:gd name="T2" fmla="*/ 0 w 9"/>
                <a:gd name="T3" fmla="*/ 27 h 32"/>
                <a:gd name="T4" fmla="*/ 0 w 9"/>
                <a:gd name="T5" fmla="*/ 5 h 32"/>
                <a:gd name="T6" fmla="*/ 5 w 9"/>
                <a:gd name="T7" fmla="*/ 0 h 32"/>
                <a:gd name="T8" fmla="*/ 9 w 9"/>
                <a:gd name="T9" fmla="*/ 5 h 32"/>
                <a:gd name="T10" fmla="*/ 9 w 9"/>
                <a:gd name="T11" fmla="*/ 27 h 32"/>
                <a:gd name="T12" fmla="*/ 5 w 9"/>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5" y="32"/>
                  </a:moveTo>
                  <a:cubicBezTo>
                    <a:pt x="2" y="32"/>
                    <a:pt x="0" y="30"/>
                    <a:pt x="0" y="27"/>
                  </a:cubicBezTo>
                  <a:cubicBezTo>
                    <a:pt x="0" y="5"/>
                    <a:pt x="0" y="5"/>
                    <a:pt x="0" y="5"/>
                  </a:cubicBezTo>
                  <a:cubicBezTo>
                    <a:pt x="0" y="2"/>
                    <a:pt x="2" y="0"/>
                    <a:pt x="5" y="0"/>
                  </a:cubicBezTo>
                  <a:cubicBezTo>
                    <a:pt x="7" y="0"/>
                    <a:pt x="9" y="2"/>
                    <a:pt x="9" y="5"/>
                  </a:cubicBezTo>
                  <a:cubicBezTo>
                    <a:pt x="9" y="27"/>
                    <a:pt x="9" y="27"/>
                    <a:pt x="9" y="27"/>
                  </a:cubicBezTo>
                  <a:cubicBezTo>
                    <a:pt x="9" y="30"/>
                    <a:pt x="7" y="32"/>
                    <a:pt x="5"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Freeform 116">
              <a:extLst>
                <a:ext uri="{FF2B5EF4-FFF2-40B4-BE49-F238E27FC236}">
                  <a16:creationId xmlns:a16="http://schemas.microsoft.com/office/drawing/2014/main" id="{1B75F87A-F870-015C-2960-77D91C156D3E}"/>
                </a:ext>
              </a:extLst>
            </p:cNvPr>
            <p:cNvSpPr>
              <a:spLocks/>
            </p:cNvSpPr>
            <p:nvPr/>
          </p:nvSpPr>
          <p:spPr bwMode="auto">
            <a:xfrm>
              <a:off x="-3575051" y="4383088"/>
              <a:ext cx="11113" cy="11112"/>
            </a:xfrm>
            <a:custGeom>
              <a:avLst/>
              <a:gdLst>
                <a:gd name="T0" fmla="*/ 4 w 9"/>
                <a:gd name="T1" fmla="*/ 9 h 9"/>
                <a:gd name="T2" fmla="*/ 0 w 9"/>
                <a:gd name="T3" fmla="*/ 4 h 9"/>
                <a:gd name="T4" fmla="*/ 0 w 9"/>
                <a:gd name="T5" fmla="*/ 4 h 9"/>
                <a:gd name="T6" fmla="*/ 4 w 9"/>
                <a:gd name="T7" fmla="*/ 0 h 9"/>
                <a:gd name="T8" fmla="*/ 9 w 9"/>
                <a:gd name="T9" fmla="*/ 4 h 9"/>
                <a:gd name="T10" fmla="*/ 9 w 9"/>
                <a:gd name="T11" fmla="*/ 4 h 9"/>
                <a:gd name="T12" fmla="*/ 4 w 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4" y="9"/>
                  </a:moveTo>
                  <a:cubicBezTo>
                    <a:pt x="2" y="9"/>
                    <a:pt x="0" y="7"/>
                    <a:pt x="0" y="4"/>
                  </a:cubicBezTo>
                  <a:cubicBezTo>
                    <a:pt x="0" y="4"/>
                    <a:pt x="0" y="4"/>
                    <a:pt x="0" y="4"/>
                  </a:cubicBezTo>
                  <a:cubicBezTo>
                    <a:pt x="0" y="2"/>
                    <a:pt x="2" y="0"/>
                    <a:pt x="4" y="0"/>
                  </a:cubicBezTo>
                  <a:cubicBezTo>
                    <a:pt x="7" y="0"/>
                    <a:pt x="9" y="2"/>
                    <a:pt x="9" y="4"/>
                  </a:cubicBezTo>
                  <a:cubicBezTo>
                    <a:pt x="9" y="4"/>
                    <a:pt x="9" y="4"/>
                    <a:pt x="9" y="4"/>
                  </a:cubicBezTo>
                  <a:cubicBezTo>
                    <a:pt x="9" y="7"/>
                    <a:pt x="7" y="9"/>
                    <a:pt x="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Freeform 117">
              <a:extLst>
                <a:ext uri="{FF2B5EF4-FFF2-40B4-BE49-F238E27FC236}">
                  <a16:creationId xmlns:a16="http://schemas.microsoft.com/office/drawing/2014/main" id="{0F1D9745-96A3-505B-A154-07C239AA35CC}"/>
                </a:ext>
              </a:extLst>
            </p:cNvPr>
            <p:cNvSpPr>
              <a:spLocks/>
            </p:cNvSpPr>
            <p:nvPr/>
          </p:nvSpPr>
          <p:spPr bwMode="auto">
            <a:xfrm>
              <a:off x="-3551239" y="4359275"/>
              <a:ext cx="11113" cy="34925"/>
            </a:xfrm>
            <a:custGeom>
              <a:avLst/>
              <a:gdLst>
                <a:gd name="T0" fmla="*/ 4 w 9"/>
                <a:gd name="T1" fmla="*/ 27 h 27"/>
                <a:gd name="T2" fmla="*/ 0 w 9"/>
                <a:gd name="T3" fmla="*/ 22 h 27"/>
                <a:gd name="T4" fmla="*/ 0 w 9"/>
                <a:gd name="T5" fmla="*/ 4 h 27"/>
                <a:gd name="T6" fmla="*/ 4 w 9"/>
                <a:gd name="T7" fmla="*/ 0 h 27"/>
                <a:gd name="T8" fmla="*/ 9 w 9"/>
                <a:gd name="T9" fmla="*/ 4 h 27"/>
                <a:gd name="T10" fmla="*/ 9 w 9"/>
                <a:gd name="T11" fmla="*/ 22 h 27"/>
                <a:gd name="T12" fmla="*/ 4 w 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4" y="27"/>
                  </a:moveTo>
                  <a:cubicBezTo>
                    <a:pt x="2" y="27"/>
                    <a:pt x="0" y="25"/>
                    <a:pt x="0" y="22"/>
                  </a:cubicBezTo>
                  <a:cubicBezTo>
                    <a:pt x="0" y="4"/>
                    <a:pt x="0" y="4"/>
                    <a:pt x="0" y="4"/>
                  </a:cubicBezTo>
                  <a:cubicBezTo>
                    <a:pt x="0" y="2"/>
                    <a:pt x="2" y="0"/>
                    <a:pt x="4" y="0"/>
                  </a:cubicBezTo>
                  <a:cubicBezTo>
                    <a:pt x="7" y="0"/>
                    <a:pt x="9" y="2"/>
                    <a:pt x="9" y="4"/>
                  </a:cubicBezTo>
                  <a:cubicBezTo>
                    <a:pt x="9" y="22"/>
                    <a:pt x="9" y="22"/>
                    <a:pt x="9" y="22"/>
                  </a:cubicBezTo>
                  <a:cubicBezTo>
                    <a:pt x="9" y="25"/>
                    <a:pt x="7" y="27"/>
                    <a:pt x="4"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Freeform 118">
              <a:extLst>
                <a:ext uri="{FF2B5EF4-FFF2-40B4-BE49-F238E27FC236}">
                  <a16:creationId xmlns:a16="http://schemas.microsoft.com/office/drawing/2014/main" id="{A1DE4005-79C2-DB7A-7276-F94F1C42DCEB}"/>
                </a:ext>
              </a:extLst>
            </p:cNvPr>
            <p:cNvSpPr>
              <a:spLocks/>
            </p:cNvSpPr>
            <p:nvPr/>
          </p:nvSpPr>
          <p:spPr bwMode="auto">
            <a:xfrm>
              <a:off x="-3575051" y="4406900"/>
              <a:ext cx="212725" cy="11112"/>
            </a:xfrm>
            <a:custGeom>
              <a:avLst/>
              <a:gdLst>
                <a:gd name="T0" fmla="*/ 159 w 164"/>
                <a:gd name="T1" fmla="*/ 9 h 9"/>
                <a:gd name="T2" fmla="*/ 4 w 164"/>
                <a:gd name="T3" fmla="*/ 9 h 9"/>
                <a:gd name="T4" fmla="*/ 0 w 164"/>
                <a:gd name="T5" fmla="*/ 5 h 9"/>
                <a:gd name="T6" fmla="*/ 4 w 164"/>
                <a:gd name="T7" fmla="*/ 0 h 9"/>
                <a:gd name="T8" fmla="*/ 159 w 164"/>
                <a:gd name="T9" fmla="*/ 0 h 9"/>
                <a:gd name="T10" fmla="*/ 164 w 164"/>
                <a:gd name="T11" fmla="*/ 5 h 9"/>
                <a:gd name="T12" fmla="*/ 159 w 16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4" h="9">
                  <a:moveTo>
                    <a:pt x="159" y="9"/>
                  </a:moveTo>
                  <a:cubicBezTo>
                    <a:pt x="4" y="9"/>
                    <a:pt x="4" y="9"/>
                    <a:pt x="4" y="9"/>
                  </a:cubicBezTo>
                  <a:cubicBezTo>
                    <a:pt x="2" y="9"/>
                    <a:pt x="0" y="7"/>
                    <a:pt x="0" y="5"/>
                  </a:cubicBezTo>
                  <a:cubicBezTo>
                    <a:pt x="0" y="2"/>
                    <a:pt x="2" y="0"/>
                    <a:pt x="4" y="0"/>
                  </a:cubicBezTo>
                  <a:cubicBezTo>
                    <a:pt x="159" y="0"/>
                    <a:pt x="159" y="0"/>
                    <a:pt x="159" y="0"/>
                  </a:cubicBezTo>
                  <a:cubicBezTo>
                    <a:pt x="162" y="0"/>
                    <a:pt x="164" y="2"/>
                    <a:pt x="164" y="5"/>
                  </a:cubicBezTo>
                  <a:cubicBezTo>
                    <a:pt x="164" y="7"/>
                    <a:pt x="162" y="9"/>
                    <a:pt x="1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119">
              <a:extLst>
                <a:ext uri="{FF2B5EF4-FFF2-40B4-BE49-F238E27FC236}">
                  <a16:creationId xmlns:a16="http://schemas.microsoft.com/office/drawing/2014/main" id="{122C4CD4-01B2-3FCE-9D4C-18B97699BB4F}"/>
                </a:ext>
              </a:extLst>
            </p:cNvPr>
            <p:cNvSpPr>
              <a:spLocks/>
            </p:cNvSpPr>
            <p:nvPr/>
          </p:nvSpPr>
          <p:spPr bwMode="auto">
            <a:xfrm>
              <a:off x="-3581401" y="4197350"/>
              <a:ext cx="273050" cy="166687"/>
            </a:xfrm>
            <a:custGeom>
              <a:avLst/>
              <a:gdLst>
                <a:gd name="T0" fmla="*/ 5 w 210"/>
                <a:gd name="T1" fmla="*/ 128 h 128"/>
                <a:gd name="T2" fmla="*/ 1 w 210"/>
                <a:gd name="T3" fmla="*/ 127 h 128"/>
                <a:gd name="T4" fmla="*/ 1 w 210"/>
                <a:gd name="T5" fmla="*/ 120 h 128"/>
                <a:gd name="T6" fmla="*/ 38 w 210"/>
                <a:gd name="T7" fmla="*/ 84 h 128"/>
                <a:gd name="T8" fmla="*/ 44 w 210"/>
                <a:gd name="T9" fmla="*/ 84 h 128"/>
                <a:gd name="T10" fmla="*/ 59 w 210"/>
                <a:gd name="T11" fmla="*/ 99 h 128"/>
                <a:gd name="T12" fmla="*/ 106 w 210"/>
                <a:gd name="T13" fmla="*/ 52 h 128"/>
                <a:gd name="T14" fmla="*/ 113 w 210"/>
                <a:gd name="T15" fmla="*/ 52 h 128"/>
                <a:gd name="T16" fmla="*/ 132 w 210"/>
                <a:gd name="T17" fmla="*/ 72 h 128"/>
                <a:gd name="T18" fmla="*/ 202 w 210"/>
                <a:gd name="T19" fmla="*/ 2 h 128"/>
                <a:gd name="T20" fmla="*/ 208 w 210"/>
                <a:gd name="T21" fmla="*/ 2 h 128"/>
                <a:gd name="T22" fmla="*/ 208 w 210"/>
                <a:gd name="T23" fmla="*/ 8 h 128"/>
                <a:gd name="T24" fmla="*/ 136 w 210"/>
                <a:gd name="T25" fmla="*/ 81 h 128"/>
                <a:gd name="T26" fmla="*/ 129 w 210"/>
                <a:gd name="T27" fmla="*/ 81 h 128"/>
                <a:gd name="T28" fmla="*/ 110 w 210"/>
                <a:gd name="T29" fmla="*/ 62 h 128"/>
                <a:gd name="T30" fmla="*/ 63 w 210"/>
                <a:gd name="T31" fmla="*/ 109 h 128"/>
                <a:gd name="T32" fmla="*/ 56 w 210"/>
                <a:gd name="T33" fmla="*/ 109 h 128"/>
                <a:gd name="T34" fmla="*/ 41 w 210"/>
                <a:gd name="T35" fmla="*/ 94 h 128"/>
                <a:gd name="T36" fmla="*/ 8 w 210"/>
                <a:gd name="T37" fmla="*/ 127 h 128"/>
                <a:gd name="T38" fmla="*/ 5 w 210"/>
                <a:gd name="T3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128">
                  <a:moveTo>
                    <a:pt x="5" y="128"/>
                  </a:moveTo>
                  <a:cubicBezTo>
                    <a:pt x="4" y="128"/>
                    <a:pt x="2" y="128"/>
                    <a:pt x="1" y="127"/>
                  </a:cubicBezTo>
                  <a:cubicBezTo>
                    <a:pt x="0" y="125"/>
                    <a:pt x="0" y="122"/>
                    <a:pt x="1" y="120"/>
                  </a:cubicBezTo>
                  <a:cubicBezTo>
                    <a:pt x="38" y="84"/>
                    <a:pt x="38" y="84"/>
                    <a:pt x="38" y="84"/>
                  </a:cubicBezTo>
                  <a:cubicBezTo>
                    <a:pt x="40" y="82"/>
                    <a:pt x="43" y="82"/>
                    <a:pt x="44" y="84"/>
                  </a:cubicBezTo>
                  <a:cubicBezTo>
                    <a:pt x="59" y="99"/>
                    <a:pt x="59" y="99"/>
                    <a:pt x="59" y="99"/>
                  </a:cubicBezTo>
                  <a:cubicBezTo>
                    <a:pt x="106" y="52"/>
                    <a:pt x="106" y="52"/>
                    <a:pt x="106" y="52"/>
                  </a:cubicBezTo>
                  <a:cubicBezTo>
                    <a:pt x="108" y="50"/>
                    <a:pt x="111" y="50"/>
                    <a:pt x="113" y="52"/>
                  </a:cubicBezTo>
                  <a:cubicBezTo>
                    <a:pt x="132" y="72"/>
                    <a:pt x="132" y="72"/>
                    <a:pt x="132" y="72"/>
                  </a:cubicBezTo>
                  <a:cubicBezTo>
                    <a:pt x="202" y="2"/>
                    <a:pt x="202" y="2"/>
                    <a:pt x="202" y="2"/>
                  </a:cubicBezTo>
                  <a:cubicBezTo>
                    <a:pt x="204" y="0"/>
                    <a:pt x="207" y="0"/>
                    <a:pt x="208" y="2"/>
                  </a:cubicBezTo>
                  <a:cubicBezTo>
                    <a:pt x="210" y="4"/>
                    <a:pt x="210" y="7"/>
                    <a:pt x="208" y="8"/>
                  </a:cubicBezTo>
                  <a:cubicBezTo>
                    <a:pt x="136" y="81"/>
                    <a:pt x="136" y="81"/>
                    <a:pt x="136" y="81"/>
                  </a:cubicBezTo>
                  <a:cubicBezTo>
                    <a:pt x="134" y="83"/>
                    <a:pt x="131" y="83"/>
                    <a:pt x="129" y="81"/>
                  </a:cubicBezTo>
                  <a:cubicBezTo>
                    <a:pt x="110" y="62"/>
                    <a:pt x="110" y="62"/>
                    <a:pt x="110" y="62"/>
                  </a:cubicBezTo>
                  <a:cubicBezTo>
                    <a:pt x="63" y="109"/>
                    <a:pt x="63" y="109"/>
                    <a:pt x="63" y="109"/>
                  </a:cubicBezTo>
                  <a:cubicBezTo>
                    <a:pt x="61" y="110"/>
                    <a:pt x="58" y="110"/>
                    <a:pt x="56" y="109"/>
                  </a:cubicBezTo>
                  <a:cubicBezTo>
                    <a:pt x="41" y="94"/>
                    <a:pt x="41" y="94"/>
                    <a:pt x="41" y="94"/>
                  </a:cubicBezTo>
                  <a:cubicBezTo>
                    <a:pt x="8" y="127"/>
                    <a:pt x="8" y="127"/>
                    <a:pt x="8" y="127"/>
                  </a:cubicBezTo>
                  <a:cubicBezTo>
                    <a:pt x="7" y="128"/>
                    <a:pt x="6" y="128"/>
                    <a:pt x="5"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Freeform 120">
              <a:extLst>
                <a:ext uri="{FF2B5EF4-FFF2-40B4-BE49-F238E27FC236}">
                  <a16:creationId xmlns:a16="http://schemas.microsoft.com/office/drawing/2014/main" id="{53A399F0-BF29-8103-13F4-FA32DB079CE0}"/>
                </a:ext>
              </a:extLst>
            </p:cNvPr>
            <p:cNvSpPr>
              <a:spLocks/>
            </p:cNvSpPr>
            <p:nvPr/>
          </p:nvSpPr>
          <p:spPr bwMode="auto">
            <a:xfrm>
              <a:off x="-3646489" y="4441825"/>
              <a:ext cx="355600" cy="36512"/>
            </a:xfrm>
            <a:custGeom>
              <a:avLst/>
              <a:gdLst>
                <a:gd name="T0" fmla="*/ 251 w 273"/>
                <a:gd name="T1" fmla="*/ 28 h 28"/>
                <a:gd name="T2" fmla="*/ 23 w 273"/>
                <a:gd name="T3" fmla="*/ 28 h 28"/>
                <a:gd name="T4" fmla="*/ 0 w 273"/>
                <a:gd name="T5" fmla="*/ 5 h 28"/>
                <a:gd name="T6" fmla="*/ 5 w 273"/>
                <a:gd name="T7" fmla="*/ 0 h 28"/>
                <a:gd name="T8" fmla="*/ 105 w 273"/>
                <a:gd name="T9" fmla="*/ 0 h 28"/>
                <a:gd name="T10" fmla="*/ 109 w 273"/>
                <a:gd name="T11" fmla="*/ 5 h 28"/>
                <a:gd name="T12" fmla="*/ 105 w 273"/>
                <a:gd name="T13" fmla="*/ 10 h 28"/>
                <a:gd name="T14" fmla="*/ 10 w 273"/>
                <a:gd name="T15" fmla="*/ 10 h 28"/>
                <a:gd name="T16" fmla="*/ 23 w 273"/>
                <a:gd name="T17" fmla="*/ 19 h 28"/>
                <a:gd name="T18" fmla="*/ 251 w 273"/>
                <a:gd name="T19" fmla="*/ 19 h 28"/>
                <a:gd name="T20" fmla="*/ 264 w 273"/>
                <a:gd name="T21" fmla="*/ 10 h 28"/>
                <a:gd name="T22" fmla="*/ 169 w 273"/>
                <a:gd name="T23" fmla="*/ 10 h 28"/>
                <a:gd name="T24" fmla="*/ 164 w 273"/>
                <a:gd name="T25" fmla="*/ 5 h 28"/>
                <a:gd name="T26" fmla="*/ 169 w 273"/>
                <a:gd name="T27" fmla="*/ 0 h 28"/>
                <a:gd name="T28" fmla="*/ 269 w 273"/>
                <a:gd name="T29" fmla="*/ 0 h 28"/>
                <a:gd name="T30" fmla="*/ 273 w 273"/>
                <a:gd name="T31" fmla="*/ 5 h 28"/>
                <a:gd name="T32" fmla="*/ 251 w 273"/>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3" h="28">
                  <a:moveTo>
                    <a:pt x="251" y="28"/>
                  </a:moveTo>
                  <a:cubicBezTo>
                    <a:pt x="23" y="28"/>
                    <a:pt x="23" y="28"/>
                    <a:pt x="23" y="28"/>
                  </a:cubicBezTo>
                  <a:cubicBezTo>
                    <a:pt x="10" y="28"/>
                    <a:pt x="0" y="18"/>
                    <a:pt x="0" y="5"/>
                  </a:cubicBezTo>
                  <a:cubicBezTo>
                    <a:pt x="0" y="3"/>
                    <a:pt x="2" y="0"/>
                    <a:pt x="5" y="0"/>
                  </a:cubicBezTo>
                  <a:cubicBezTo>
                    <a:pt x="105" y="0"/>
                    <a:pt x="105" y="0"/>
                    <a:pt x="105" y="0"/>
                  </a:cubicBezTo>
                  <a:cubicBezTo>
                    <a:pt x="107" y="0"/>
                    <a:pt x="109" y="3"/>
                    <a:pt x="109" y="5"/>
                  </a:cubicBezTo>
                  <a:cubicBezTo>
                    <a:pt x="109" y="8"/>
                    <a:pt x="107" y="10"/>
                    <a:pt x="105" y="10"/>
                  </a:cubicBezTo>
                  <a:cubicBezTo>
                    <a:pt x="10" y="10"/>
                    <a:pt x="10" y="10"/>
                    <a:pt x="10" y="10"/>
                  </a:cubicBezTo>
                  <a:cubicBezTo>
                    <a:pt x="12" y="15"/>
                    <a:pt x="17" y="19"/>
                    <a:pt x="23" y="19"/>
                  </a:cubicBezTo>
                  <a:cubicBezTo>
                    <a:pt x="251" y="19"/>
                    <a:pt x="251" y="19"/>
                    <a:pt x="251" y="19"/>
                  </a:cubicBezTo>
                  <a:cubicBezTo>
                    <a:pt x="257" y="19"/>
                    <a:pt x="262" y="15"/>
                    <a:pt x="264" y="10"/>
                  </a:cubicBezTo>
                  <a:cubicBezTo>
                    <a:pt x="169" y="10"/>
                    <a:pt x="169" y="10"/>
                    <a:pt x="169" y="10"/>
                  </a:cubicBezTo>
                  <a:cubicBezTo>
                    <a:pt x="166" y="10"/>
                    <a:pt x="164" y="8"/>
                    <a:pt x="164" y="5"/>
                  </a:cubicBezTo>
                  <a:cubicBezTo>
                    <a:pt x="164" y="3"/>
                    <a:pt x="166" y="0"/>
                    <a:pt x="169" y="0"/>
                  </a:cubicBezTo>
                  <a:cubicBezTo>
                    <a:pt x="269" y="0"/>
                    <a:pt x="269" y="0"/>
                    <a:pt x="269" y="0"/>
                  </a:cubicBezTo>
                  <a:cubicBezTo>
                    <a:pt x="271" y="0"/>
                    <a:pt x="273" y="3"/>
                    <a:pt x="273" y="5"/>
                  </a:cubicBezTo>
                  <a:cubicBezTo>
                    <a:pt x="273" y="18"/>
                    <a:pt x="263" y="28"/>
                    <a:pt x="2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5" name="Freeform 121">
              <a:extLst>
                <a:ext uri="{FF2B5EF4-FFF2-40B4-BE49-F238E27FC236}">
                  <a16:creationId xmlns:a16="http://schemas.microsoft.com/office/drawing/2014/main" id="{D750A1FD-B8FB-1DFA-A31E-E587A7B9EF3A}"/>
                </a:ext>
              </a:extLst>
            </p:cNvPr>
            <p:cNvSpPr>
              <a:spLocks/>
            </p:cNvSpPr>
            <p:nvPr/>
          </p:nvSpPr>
          <p:spPr bwMode="auto">
            <a:xfrm>
              <a:off x="-3368676" y="4192588"/>
              <a:ext cx="66675" cy="65087"/>
            </a:xfrm>
            <a:custGeom>
              <a:avLst/>
              <a:gdLst>
                <a:gd name="T0" fmla="*/ 41 w 51"/>
                <a:gd name="T1" fmla="*/ 50 h 50"/>
                <a:gd name="T2" fmla="*/ 41 w 51"/>
                <a:gd name="T3" fmla="*/ 50 h 50"/>
                <a:gd name="T4" fmla="*/ 37 w 51"/>
                <a:gd name="T5" fmla="*/ 45 h 50"/>
                <a:gd name="T6" fmla="*/ 41 w 51"/>
                <a:gd name="T7" fmla="*/ 10 h 50"/>
                <a:gd name="T8" fmla="*/ 5 w 51"/>
                <a:gd name="T9" fmla="*/ 14 h 50"/>
                <a:gd name="T10" fmla="*/ 0 w 51"/>
                <a:gd name="T11" fmla="*/ 10 h 50"/>
                <a:gd name="T12" fmla="*/ 4 w 51"/>
                <a:gd name="T13" fmla="*/ 5 h 50"/>
                <a:gd name="T14" fmla="*/ 45 w 51"/>
                <a:gd name="T15" fmla="*/ 0 h 50"/>
                <a:gd name="T16" fmla="*/ 49 w 51"/>
                <a:gd name="T17" fmla="*/ 1 h 50"/>
                <a:gd name="T18" fmla="*/ 50 w 51"/>
                <a:gd name="T19" fmla="*/ 5 h 50"/>
                <a:gd name="T20" fmla="*/ 46 w 51"/>
                <a:gd name="T21" fmla="*/ 46 h 50"/>
                <a:gd name="T22" fmla="*/ 41 w 51"/>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50">
                  <a:moveTo>
                    <a:pt x="41" y="50"/>
                  </a:moveTo>
                  <a:cubicBezTo>
                    <a:pt x="41" y="50"/>
                    <a:pt x="41" y="50"/>
                    <a:pt x="41" y="50"/>
                  </a:cubicBezTo>
                  <a:cubicBezTo>
                    <a:pt x="38" y="50"/>
                    <a:pt x="36" y="48"/>
                    <a:pt x="37" y="45"/>
                  </a:cubicBezTo>
                  <a:cubicBezTo>
                    <a:pt x="41" y="10"/>
                    <a:pt x="41" y="10"/>
                    <a:pt x="41" y="10"/>
                  </a:cubicBezTo>
                  <a:cubicBezTo>
                    <a:pt x="5" y="14"/>
                    <a:pt x="5" y="14"/>
                    <a:pt x="5" y="14"/>
                  </a:cubicBezTo>
                  <a:cubicBezTo>
                    <a:pt x="3" y="14"/>
                    <a:pt x="1" y="12"/>
                    <a:pt x="0" y="10"/>
                  </a:cubicBezTo>
                  <a:cubicBezTo>
                    <a:pt x="0" y="7"/>
                    <a:pt x="2" y="5"/>
                    <a:pt x="4" y="5"/>
                  </a:cubicBezTo>
                  <a:cubicBezTo>
                    <a:pt x="45" y="0"/>
                    <a:pt x="45" y="0"/>
                    <a:pt x="45" y="0"/>
                  </a:cubicBezTo>
                  <a:cubicBezTo>
                    <a:pt x="47" y="0"/>
                    <a:pt x="48" y="0"/>
                    <a:pt x="49" y="1"/>
                  </a:cubicBezTo>
                  <a:cubicBezTo>
                    <a:pt x="50" y="2"/>
                    <a:pt x="51" y="4"/>
                    <a:pt x="50" y="5"/>
                  </a:cubicBezTo>
                  <a:cubicBezTo>
                    <a:pt x="46" y="46"/>
                    <a:pt x="46" y="46"/>
                    <a:pt x="46" y="46"/>
                  </a:cubicBezTo>
                  <a:cubicBezTo>
                    <a:pt x="46" y="48"/>
                    <a:pt x="44" y="50"/>
                    <a:pt x="41" y="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Freeform 122">
              <a:extLst>
                <a:ext uri="{FF2B5EF4-FFF2-40B4-BE49-F238E27FC236}">
                  <a16:creationId xmlns:a16="http://schemas.microsoft.com/office/drawing/2014/main" id="{B41AFC05-081A-EDEF-663D-61F080BBAF70}"/>
                </a:ext>
              </a:extLst>
            </p:cNvPr>
            <p:cNvSpPr>
              <a:spLocks/>
            </p:cNvSpPr>
            <p:nvPr/>
          </p:nvSpPr>
          <p:spPr bwMode="auto">
            <a:xfrm>
              <a:off x="-3325814" y="4275138"/>
              <a:ext cx="11113" cy="153987"/>
            </a:xfrm>
            <a:custGeom>
              <a:avLst/>
              <a:gdLst>
                <a:gd name="T0" fmla="*/ 0 w 9"/>
                <a:gd name="T1" fmla="*/ 4 h 118"/>
                <a:gd name="T2" fmla="*/ 0 w 9"/>
                <a:gd name="T3" fmla="*/ 114 h 118"/>
                <a:gd name="T4" fmla="*/ 5 w 9"/>
                <a:gd name="T5" fmla="*/ 118 h 118"/>
                <a:gd name="T6" fmla="*/ 9 w 9"/>
                <a:gd name="T7" fmla="*/ 114 h 118"/>
                <a:gd name="T8" fmla="*/ 9 w 9"/>
                <a:gd name="T9" fmla="*/ 4 h 118"/>
                <a:gd name="T10" fmla="*/ 5 w 9"/>
                <a:gd name="T11" fmla="*/ 0 h 118"/>
                <a:gd name="T12" fmla="*/ 5 w 9"/>
                <a:gd name="T13" fmla="*/ 0 h 118"/>
                <a:gd name="T14" fmla="*/ 0 w 9"/>
                <a:gd name="T15" fmla="*/ 4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8">
                  <a:moveTo>
                    <a:pt x="0" y="4"/>
                  </a:moveTo>
                  <a:cubicBezTo>
                    <a:pt x="0" y="114"/>
                    <a:pt x="0" y="114"/>
                    <a:pt x="0" y="114"/>
                  </a:cubicBezTo>
                  <a:cubicBezTo>
                    <a:pt x="0" y="116"/>
                    <a:pt x="2" y="118"/>
                    <a:pt x="5" y="118"/>
                  </a:cubicBezTo>
                  <a:cubicBezTo>
                    <a:pt x="7" y="118"/>
                    <a:pt x="9" y="116"/>
                    <a:pt x="9" y="114"/>
                  </a:cubicBezTo>
                  <a:cubicBezTo>
                    <a:pt x="9" y="4"/>
                    <a:pt x="9" y="4"/>
                    <a:pt x="9" y="4"/>
                  </a:cubicBezTo>
                  <a:cubicBezTo>
                    <a:pt x="9" y="2"/>
                    <a:pt x="7" y="0"/>
                    <a:pt x="5" y="0"/>
                  </a:cubicBezTo>
                  <a:cubicBezTo>
                    <a:pt x="5" y="0"/>
                    <a:pt x="5" y="0"/>
                    <a:pt x="5" y="0"/>
                  </a:cubicBezTo>
                  <a:cubicBezTo>
                    <a:pt x="2" y="0"/>
                    <a:pt x="0" y="2"/>
                    <a:pt x="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Freeform 123">
              <a:extLst>
                <a:ext uri="{FF2B5EF4-FFF2-40B4-BE49-F238E27FC236}">
                  <a16:creationId xmlns:a16="http://schemas.microsoft.com/office/drawing/2014/main" id="{6E76B5EF-8007-9EF9-8916-999F2C4D16DE}"/>
                </a:ext>
              </a:extLst>
            </p:cNvPr>
            <p:cNvSpPr>
              <a:spLocks/>
            </p:cNvSpPr>
            <p:nvPr/>
          </p:nvSpPr>
          <p:spPr bwMode="auto">
            <a:xfrm>
              <a:off x="-3624264" y="4216400"/>
              <a:ext cx="239713" cy="212725"/>
            </a:xfrm>
            <a:custGeom>
              <a:avLst/>
              <a:gdLst>
                <a:gd name="T0" fmla="*/ 178 w 183"/>
                <a:gd name="T1" fmla="*/ 0 h 164"/>
                <a:gd name="T2" fmla="*/ 14 w 183"/>
                <a:gd name="T3" fmla="*/ 0 h 164"/>
                <a:gd name="T4" fmla="*/ 0 w 183"/>
                <a:gd name="T5" fmla="*/ 14 h 164"/>
                <a:gd name="T6" fmla="*/ 0 w 183"/>
                <a:gd name="T7" fmla="*/ 160 h 164"/>
                <a:gd name="T8" fmla="*/ 5 w 183"/>
                <a:gd name="T9" fmla="*/ 164 h 164"/>
                <a:gd name="T10" fmla="*/ 9 w 183"/>
                <a:gd name="T11" fmla="*/ 160 h 164"/>
                <a:gd name="T12" fmla="*/ 9 w 183"/>
                <a:gd name="T13" fmla="*/ 14 h 164"/>
                <a:gd name="T14" fmla="*/ 14 w 183"/>
                <a:gd name="T15" fmla="*/ 9 h 164"/>
                <a:gd name="T16" fmla="*/ 178 w 183"/>
                <a:gd name="T17" fmla="*/ 9 h 164"/>
                <a:gd name="T18" fmla="*/ 183 w 183"/>
                <a:gd name="T19" fmla="*/ 5 h 164"/>
                <a:gd name="T20" fmla="*/ 183 w 183"/>
                <a:gd name="T21" fmla="*/ 5 h 164"/>
                <a:gd name="T22" fmla="*/ 178 w 183"/>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64">
                  <a:moveTo>
                    <a:pt x="178" y="0"/>
                  </a:moveTo>
                  <a:cubicBezTo>
                    <a:pt x="14" y="0"/>
                    <a:pt x="14" y="0"/>
                    <a:pt x="14" y="0"/>
                  </a:cubicBezTo>
                  <a:cubicBezTo>
                    <a:pt x="6" y="0"/>
                    <a:pt x="0" y="6"/>
                    <a:pt x="0" y="14"/>
                  </a:cubicBezTo>
                  <a:cubicBezTo>
                    <a:pt x="0" y="160"/>
                    <a:pt x="0" y="160"/>
                    <a:pt x="0" y="160"/>
                  </a:cubicBezTo>
                  <a:cubicBezTo>
                    <a:pt x="0" y="162"/>
                    <a:pt x="2" y="164"/>
                    <a:pt x="5" y="164"/>
                  </a:cubicBezTo>
                  <a:cubicBezTo>
                    <a:pt x="7" y="164"/>
                    <a:pt x="9" y="162"/>
                    <a:pt x="9" y="160"/>
                  </a:cubicBezTo>
                  <a:cubicBezTo>
                    <a:pt x="9" y="14"/>
                    <a:pt x="9" y="14"/>
                    <a:pt x="9" y="14"/>
                  </a:cubicBezTo>
                  <a:cubicBezTo>
                    <a:pt x="9" y="11"/>
                    <a:pt x="11" y="9"/>
                    <a:pt x="14" y="9"/>
                  </a:cubicBezTo>
                  <a:cubicBezTo>
                    <a:pt x="178" y="9"/>
                    <a:pt x="178" y="9"/>
                    <a:pt x="178" y="9"/>
                  </a:cubicBezTo>
                  <a:cubicBezTo>
                    <a:pt x="181" y="9"/>
                    <a:pt x="183" y="7"/>
                    <a:pt x="183" y="5"/>
                  </a:cubicBezTo>
                  <a:cubicBezTo>
                    <a:pt x="183" y="5"/>
                    <a:pt x="183" y="5"/>
                    <a:pt x="183" y="5"/>
                  </a:cubicBezTo>
                  <a:cubicBezTo>
                    <a:pt x="183" y="2"/>
                    <a:pt x="181" y="0"/>
                    <a:pt x="17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8" name="Freeform 60">
            <a:extLst>
              <a:ext uri="{FF2B5EF4-FFF2-40B4-BE49-F238E27FC236}">
                <a16:creationId xmlns:a16="http://schemas.microsoft.com/office/drawing/2014/main" id="{01211A50-B17C-677F-9367-F23CE6CE45D0}"/>
              </a:ext>
            </a:extLst>
          </p:cNvPr>
          <p:cNvSpPr>
            <a:spLocks noEditPoints="1"/>
          </p:cNvSpPr>
          <p:nvPr/>
        </p:nvSpPr>
        <p:spPr bwMode="auto">
          <a:xfrm>
            <a:off x="344309" y="5287714"/>
            <a:ext cx="436160" cy="441324"/>
          </a:xfrm>
          <a:custGeom>
            <a:avLst/>
            <a:gdLst>
              <a:gd name="T0" fmla="*/ 104 w 208"/>
              <a:gd name="T1" fmla="*/ 208 h 208"/>
              <a:gd name="T2" fmla="*/ 172 w 208"/>
              <a:gd name="T3" fmla="*/ 172 h 208"/>
              <a:gd name="T4" fmla="*/ 183 w 208"/>
              <a:gd name="T5" fmla="*/ 149 h 208"/>
              <a:gd name="T6" fmla="*/ 194 w 208"/>
              <a:gd name="T7" fmla="*/ 66 h 208"/>
              <a:gd name="T8" fmla="*/ 182 w 208"/>
              <a:gd name="T9" fmla="*/ 74 h 208"/>
              <a:gd name="T10" fmla="*/ 182 w 208"/>
              <a:gd name="T11" fmla="*/ 99 h 208"/>
              <a:gd name="T12" fmla="*/ 177 w 208"/>
              <a:gd name="T13" fmla="*/ 98 h 208"/>
              <a:gd name="T14" fmla="*/ 165 w 208"/>
              <a:gd name="T15" fmla="*/ 88 h 208"/>
              <a:gd name="T16" fmla="*/ 154 w 208"/>
              <a:gd name="T17" fmla="*/ 104 h 208"/>
              <a:gd name="T18" fmla="*/ 148 w 208"/>
              <a:gd name="T19" fmla="*/ 83 h 208"/>
              <a:gd name="T20" fmla="*/ 137 w 208"/>
              <a:gd name="T21" fmla="*/ 95 h 208"/>
              <a:gd name="T22" fmla="*/ 115 w 208"/>
              <a:gd name="T23" fmla="*/ 101 h 208"/>
              <a:gd name="T24" fmla="*/ 124 w 208"/>
              <a:gd name="T25" fmla="*/ 118 h 208"/>
              <a:gd name="T26" fmla="*/ 108 w 208"/>
              <a:gd name="T27" fmla="*/ 153 h 208"/>
              <a:gd name="T28" fmla="*/ 87 w 208"/>
              <a:gd name="T29" fmla="*/ 145 h 208"/>
              <a:gd name="T30" fmla="*/ 67 w 208"/>
              <a:gd name="T31" fmla="*/ 110 h 208"/>
              <a:gd name="T32" fmla="*/ 77 w 208"/>
              <a:gd name="T33" fmla="*/ 69 h 208"/>
              <a:gd name="T34" fmla="*/ 118 w 208"/>
              <a:gd name="T35" fmla="*/ 70 h 208"/>
              <a:gd name="T36" fmla="*/ 86 w 208"/>
              <a:gd name="T37" fmla="*/ 51 h 208"/>
              <a:gd name="T38" fmla="*/ 127 w 208"/>
              <a:gd name="T39" fmla="*/ 28 h 208"/>
              <a:gd name="T40" fmla="*/ 170 w 208"/>
              <a:gd name="T41" fmla="*/ 33 h 208"/>
              <a:gd name="T42" fmla="*/ 48 w 208"/>
              <a:gd name="T43" fmla="*/ 32 h 208"/>
              <a:gd name="T44" fmla="*/ 30 w 208"/>
              <a:gd name="T45" fmla="*/ 46 h 208"/>
              <a:gd name="T46" fmla="*/ 43 w 208"/>
              <a:gd name="T47" fmla="*/ 59 h 208"/>
              <a:gd name="T48" fmla="*/ 27 w 208"/>
              <a:gd name="T49" fmla="*/ 72 h 208"/>
              <a:gd name="T50" fmla="*/ 30 w 208"/>
              <a:gd name="T51" fmla="*/ 46 h 208"/>
              <a:gd name="T52" fmla="*/ 28 w 208"/>
              <a:gd name="T53" fmla="*/ 143 h 208"/>
              <a:gd name="T54" fmla="*/ 6 w 208"/>
              <a:gd name="T55" fmla="*/ 103 h 208"/>
              <a:gd name="T56" fmla="*/ 35 w 208"/>
              <a:gd name="T57" fmla="*/ 134 h 208"/>
              <a:gd name="T58" fmla="*/ 23 w 208"/>
              <a:gd name="T59" fmla="*/ 79 h 208"/>
              <a:gd name="T60" fmla="*/ 48 w 208"/>
              <a:gd name="T61" fmla="*/ 63 h 208"/>
              <a:gd name="T62" fmla="*/ 40 w 208"/>
              <a:gd name="T63" fmla="*/ 42 h 208"/>
              <a:gd name="T64" fmla="*/ 38 w 208"/>
              <a:gd name="T65" fmla="*/ 32 h 208"/>
              <a:gd name="T66" fmla="*/ 38 w 208"/>
              <a:gd name="T67" fmla="*/ 34 h 208"/>
              <a:gd name="T68" fmla="*/ 65 w 208"/>
              <a:gd name="T69" fmla="*/ 17 h 208"/>
              <a:gd name="T70" fmla="*/ 147 w 208"/>
              <a:gd name="T71" fmla="*/ 23 h 208"/>
              <a:gd name="T72" fmla="*/ 91 w 208"/>
              <a:gd name="T73" fmla="*/ 33 h 208"/>
              <a:gd name="T74" fmla="*/ 103 w 208"/>
              <a:gd name="T75" fmla="*/ 64 h 208"/>
              <a:gd name="T76" fmla="*/ 106 w 208"/>
              <a:gd name="T77" fmla="*/ 67 h 208"/>
              <a:gd name="T78" fmla="*/ 58 w 208"/>
              <a:gd name="T79" fmla="*/ 116 h 208"/>
              <a:gd name="T80" fmla="*/ 79 w 208"/>
              <a:gd name="T81" fmla="*/ 123 h 208"/>
              <a:gd name="T82" fmla="*/ 107 w 208"/>
              <a:gd name="T83" fmla="*/ 165 h 208"/>
              <a:gd name="T84" fmla="*/ 121 w 208"/>
              <a:gd name="T85" fmla="*/ 147 h 208"/>
              <a:gd name="T86" fmla="*/ 130 w 208"/>
              <a:gd name="T87" fmla="*/ 106 h 208"/>
              <a:gd name="T88" fmla="*/ 117 w 208"/>
              <a:gd name="T89" fmla="*/ 91 h 208"/>
              <a:gd name="T90" fmla="*/ 143 w 208"/>
              <a:gd name="T91" fmla="*/ 94 h 208"/>
              <a:gd name="T92" fmla="*/ 149 w 208"/>
              <a:gd name="T93" fmla="*/ 96 h 208"/>
              <a:gd name="T94" fmla="*/ 166 w 208"/>
              <a:gd name="T95" fmla="*/ 100 h 208"/>
              <a:gd name="T96" fmla="*/ 177 w 208"/>
              <a:gd name="T97" fmla="*/ 109 h 208"/>
              <a:gd name="T98" fmla="*/ 185 w 208"/>
              <a:gd name="T99" fmla="*/ 94 h 208"/>
              <a:gd name="T100" fmla="*/ 197 w 208"/>
              <a:gd name="T101" fmla="*/ 73 h 208"/>
              <a:gd name="T102" fmla="*/ 187 w 208"/>
              <a:gd name="T103" fmla="*/ 135 h 208"/>
              <a:gd name="T104" fmla="*/ 157 w 208"/>
              <a:gd name="T105" fmla="*/ 16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8" h="208">
                <a:moveTo>
                  <a:pt x="202" y="138"/>
                </a:moveTo>
                <a:cubicBezTo>
                  <a:pt x="206" y="127"/>
                  <a:pt x="208" y="116"/>
                  <a:pt x="208" y="104"/>
                </a:cubicBezTo>
                <a:cubicBezTo>
                  <a:pt x="208" y="47"/>
                  <a:pt x="161" y="0"/>
                  <a:pt x="104" y="0"/>
                </a:cubicBezTo>
                <a:cubicBezTo>
                  <a:pt x="47" y="0"/>
                  <a:pt x="0" y="47"/>
                  <a:pt x="0" y="104"/>
                </a:cubicBezTo>
                <a:cubicBezTo>
                  <a:pt x="0" y="161"/>
                  <a:pt x="47" y="208"/>
                  <a:pt x="104" y="208"/>
                </a:cubicBezTo>
                <a:cubicBezTo>
                  <a:pt x="150" y="208"/>
                  <a:pt x="188" y="179"/>
                  <a:pt x="202" y="138"/>
                </a:cubicBezTo>
                <a:cubicBezTo>
                  <a:pt x="202" y="138"/>
                  <a:pt x="202" y="138"/>
                  <a:pt x="202" y="138"/>
                </a:cubicBezTo>
                <a:close/>
                <a:moveTo>
                  <a:pt x="176" y="171"/>
                </a:moveTo>
                <a:cubicBezTo>
                  <a:pt x="176" y="171"/>
                  <a:pt x="176" y="171"/>
                  <a:pt x="176" y="171"/>
                </a:cubicBezTo>
                <a:cubicBezTo>
                  <a:pt x="174" y="171"/>
                  <a:pt x="173" y="172"/>
                  <a:pt x="172" y="172"/>
                </a:cubicBezTo>
                <a:cubicBezTo>
                  <a:pt x="170" y="172"/>
                  <a:pt x="164" y="168"/>
                  <a:pt x="163" y="166"/>
                </a:cubicBezTo>
                <a:cubicBezTo>
                  <a:pt x="164" y="164"/>
                  <a:pt x="168" y="160"/>
                  <a:pt x="169" y="158"/>
                </a:cubicBezTo>
                <a:cubicBezTo>
                  <a:pt x="169" y="158"/>
                  <a:pt x="170" y="157"/>
                  <a:pt x="170" y="157"/>
                </a:cubicBezTo>
                <a:cubicBezTo>
                  <a:pt x="170" y="157"/>
                  <a:pt x="172" y="156"/>
                  <a:pt x="173" y="155"/>
                </a:cubicBezTo>
                <a:cubicBezTo>
                  <a:pt x="176" y="153"/>
                  <a:pt x="180" y="151"/>
                  <a:pt x="183" y="149"/>
                </a:cubicBezTo>
                <a:cubicBezTo>
                  <a:pt x="186" y="146"/>
                  <a:pt x="189" y="142"/>
                  <a:pt x="191" y="139"/>
                </a:cubicBezTo>
                <a:cubicBezTo>
                  <a:pt x="192" y="138"/>
                  <a:pt x="193" y="136"/>
                  <a:pt x="194" y="136"/>
                </a:cubicBezTo>
                <a:cubicBezTo>
                  <a:pt x="195" y="136"/>
                  <a:pt x="195" y="137"/>
                  <a:pt x="196" y="138"/>
                </a:cubicBezTo>
                <a:cubicBezTo>
                  <a:pt x="191" y="150"/>
                  <a:pt x="184" y="161"/>
                  <a:pt x="176" y="171"/>
                </a:cubicBezTo>
                <a:close/>
                <a:moveTo>
                  <a:pt x="194" y="66"/>
                </a:moveTo>
                <a:cubicBezTo>
                  <a:pt x="193" y="66"/>
                  <a:pt x="191" y="65"/>
                  <a:pt x="189" y="65"/>
                </a:cubicBezTo>
                <a:cubicBezTo>
                  <a:pt x="186" y="65"/>
                  <a:pt x="181" y="66"/>
                  <a:pt x="180" y="68"/>
                </a:cubicBezTo>
                <a:cubicBezTo>
                  <a:pt x="179" y="69"/>
                  <a:pt x="179" y="69"/>
                  <a:pt x="179" y="69"/>
                </a:cubicBezTo>
                <a:cubicBezTo>
                  <a:pt x="180" y="71"/>
                  <a:pt x="180" y="71"/>
                  <a:pt x="180" y="71"/>
                </a:cubicBezTo>
                <a:cubicBezTo>
                  <a:pt x="181" y="72"/>
                  <a:pt x="181" y="73"/>
                  <a:pt x="182" y="74"/>
                </a:cubicBezTo>
                <a:cubicBezTo>
                  <a:pt x="184" y="77"/>
                  <a:pt x="189" y="85"/>
                  <a:pt x="187" y="86"/>
                </a:cubicBezTo>
                <a:cubicBezTo>
                  <a:pt x="187" y="87"/>
                  <a:pt x="186" y="87"/>
                  <a:pt x="185" y="87"/>
                </a:cubicBezTo>
                <a:cubicBezTo>
                  <a:pt x="184" y="88"/>
                  <a:pt x="182" y="88"/>
                  <a:pt x="180" y="90"/>
                </a:cubicBezTo>
                <a:cubicBezTo>
                  <a:pt x="177" y="93"/>
                  <a:pt x="180" y="97"/>
                  <a:pt x="181" y="98"/>
                </a:cubicBezTo>
                <a:cubicBezTo>
                  <a:pt x="181" y="99"/>
                  <a:pt x="181" y="99"/>
                  <a:pt x="182" y="99"/>
                </a:cubicBezTo>
                <a:cubicBezTo>
                  <a:pt x="182" y="100"/>
                  <a:pt x="182" y="101"/>
                  <a:pt x="182" y="101"/>
                </a:cubicBezTo>
                <a:cubicBezTo>
                  <a:pt x="182" y="102"/>
                  <a:pt x="181" y="103"/>
                  <a:pt x="180" y="103"/>
                </a:cubicBezTo>
                <a:cubicBezTo>
                  <a:pt x="180" y="103"/>
                  <a:pt x="179" y="103"/>
                  <a:pt x="179" y="103"/>
                </a:cubicBezTo>
                <a:cubicBezTo>
                  <a:pt x="179" y="103"/>
                  <a:pt x="179" y="102"/>
                  <a:pt x="179" y="101"/>
                </a:cubicBezTo>
                <a:cubicBezTo>
                  <a:pt x="178" y="100"/>
                  <a:pt x="178" y="99"/>
                  <a:pt x="177" y="98"/>
                </a:cubicBezTo>
                <a:cubicBezTo>
                  <a:pt x="177" y="98"/>
                  <a:pt x="176" y="97"/>
                  <a:pt x="175" y="96"/>
                </a:cubicBezTo>
                <a:cubicBezTo>
                  <a:pt x="174" y="94"/>
                  <a:pt x="171" y="91"/>
                  <a:pt x="170" y="90"/>
                </a:cubicBezTo>
                <a:cubicBezTo>
                  <a:pt x="170" y="90"/>
                  <a:pt x="170" y="92"/>
                  <a:pt x="169" y="93"/>
                </a:cubicBezTo>
                <a:cubicBezTo>
                  <a:pt x="166" y="88"/>
                  <a:pt x="166" y="88"/>
                  <a:pt x="166" y="88"/>
                </a:cubicBezTo>
                <a:cubicBezTo>
                  <a:pt x="166" y="88"/>
                  <a:pt x="165" y="88"/>
                  <a:pt x="165" y="88"/>
                </a:cubicBezTo>
                <a:cubicBezTo>
                  <a:pt x="165" y="89"/>
                  <a:pt x="165" y="89"/>
                  <a:pt x="165" y="89"/>
                </a:cubicBezTo>
                <a:cubicBezTo>
                  <a:pt x="165" y="89"/>
                  <a:pt x="165" y="89"/>
                  <a:pt x="165" y="89"/>
                </a:cubicBezTo>
                <a:cubicBezTo>
                  <a:pt x="162" y="91"/>
                  <a:pt x="161" y="95"/>
                  <a:pt x="160" y="99"/>
                </a:cubicBezTo>
                <a:cubicBezTo>
                  <a:pt x="160" y="100"/>
                  <a:pt x="159" y="102"/>
                  <a:pt x="159" y="103"/>
                </a:cubicBezTo>
                <a:cubicBezTo>
                  <a:pt x="157" y="104"/>
                  <a:pt x="155" y="104"/>
                  <a:pt x="154" y="104"/>
                </a:cubicBezTo>
                <a:cubicBezTo>
                  <a:pt x="154" y="103"/>
                  <a:pt x="154" y="102"/>
                  <a:pt x="155" y="101"/>
                </a:cubicBezTo>
                <a:cubicBezTo>
                  <a:pt x="155" y="99"/>
                  <a:pt x="156" y="97"/>
                  <a:pt x="155" y="94"/>
                </a:cubicBezTo>
                <a:cubicBezTo>
                  <a:pt x="155" y="94"/>
                  <a:pt x="155" y="94"/>
                  <a:pt x="155" y="94"/>
                </a:cubicBezTo>
                <a:cubicBezTo>
                  <a:pt x="154" y="90"/>
                  <a:pt x="152" y="86"/>
                  <a:pt x="149" y="84"/>
                </a:cubicBezTo>
                <a:cubicBezTo>
                  <a:pt x="148" y="83"/>
                  <a:pt x="148" y="83"/>
                  <a:pt x="148" y="83"/>
                </a:cubicBezTo>
                <a:cubicBezTo>
                  <a:pt x="146" y="81"/>
                  <a:pt x="143" y="79"/>
                  <a:pt x="138" y="79"/>
                </a:cubicBezTo>
                <a:cubicBezTo>
                  <a:pt x="137" y="79"/>
                  <a:pt x="134" y="79"/>
                  <a:pt x="134" y="82"/>
                </a:cubicBezTo>
                <a:cubicBezTo>
                  <a:pt x="133" y="84"/>
                  <a:pt x="135" y="85"/>
                  <a:pt x="135" y="86"/>
                </a:cubicBezTo>
                <a:cubicBezTo>
                  <a:pt x="135" y="86"/>
                  <a:pt x="136" y="86"/>
                  <a:pt x="136" y="87"/>
                </a:cubicBezTo>
                <a:cubicBezTo>
                  <a:pt x="137" y="88"/>
                  <a:pt x="137" y="93"/>
                  <a:pt x="137" y="95"/>
                </a:cubicBezTo>
                <a:cubicBezTo>
                  <a:pt x="133" y="93"/>
                  <a:pt x="125" y="87"/>
                  <a:pt x="123" y="84"/>
                </a:cubicBezTo>
                <a:cubicBezTo>
                  <a:pt x="122" y="82"/>
                  <a:pt x="120" y="82"/>
                  <a:pt x="117" y="83"/>
                </a:cubicBezTo>
                <a:cubicBezTo>
                  <a:pt x="113" y="84"/>
                  <a:pt x="110" y="88"/>
                  <a:pt x="111" y="92"/>
                </a:cubicBezTo>
                <a:cubicBezTo>
                  <a:pt x="111" y="95"/>
                  <a:pt x="113" y="97"/>
                  <a:pt x="114" y="99"/>
                </a:cubicBezTo>
                <a:cubicBezTo>
                  <a:pt x="115" y="100"/>
                  <a:pt x="115" y="100"/>
                  <a:pt x="115" y="101"/>
                </a:cubicBezTo>
                <a:cubicBezTo>
                  <a:pt x="116" y="102"/>
                  <a:pt x="116" y="102"/>
                  <a:pt x="116" y="102"/>
                </a:cubicBezTo>
                <a:cubicBezTo>
                  <a:pt x="117" y="105"/>
                  <a:pt x="120" y="110"/>
                  <a:pt x="124" y="110"/>
                </a:cubicBezTo>
                <a:cubicBezTo>
                  <a:pt x="125" y="110"/>
                  <a:pt x="126" y="110"/>
                  <a:pt x="126" y="110"/>
                </a:cubicBezTo>
                <a:cubicBezTo>
                  <a:pt x="126" y="110"/>
                  <a:pt x="126" y="111"/>
                  <a:pt x="125" y="113"/>
                </a:cubicBezTo>
                <a:cubicBezTo>
                  <a:pt x="124" y="115"/>
                  <a:pt x="124" y="117"/>
                  <a:pt x="124" y="118"/>
                </a:cubicBezTo>
                <a:cubicBezTo>
                  <a:pt x="124" y="120"/>
                  <a:pt x="124" y="120"/>
                  <a:pt x="123" y="120"/>
                </a:cubicBezTo>
                <a:cubicBezTo>
                  <a:pt x="120" y="124"/>
                  <a:pt x="119" y="131"/>
                  <a:pt x="117" y="139"/>
                </a:cubicBezTo>
                <a:cubicBezTo>
                  <a:pt x="117" y="141"/>
                  <a:pt x="116" y="143"/>
                  <a:pt x="116" y="144"/>
                </a:cubicBezTo>
                <a:cubicBezTo>
                  <a:pt x="116" y="144"/>
                  <a:pt x="114" y="146"/>
                  <a:pt x="113" y="147"/>
                </a:cubicBezTo>
                <a:cubicBezTo>
                  <a:pt x="110" y="150"/>
                  <a:pt x="108" y="151"/>
                  <a:pt x="108" y="153"/>
                </a:cubicBezTo>
                <a:cubicBezTo>
                  <a:pt x="107" y="156"/>
                  <a:pt x="106" y="157"/>
                  <a:pt x="104" y="159"/>
                </a:cubicBezTo>
                <a:cubicBezTo>
                  <a:pt x="104" y="159"/>
                  <a:pt x="103" y="160"/>
                  <a:pt x="103" y="161"/>
                </a:cubicBezTo>
                <a:cubicBezTo>
                  <a:pt x="102" y="162"/>
                  <a:pt x="102" y="162"/>
                  <a:pt x="102" y="162"/>
                </a:cubicBezTo>
                <a:cubicBezTo>
                  <a:pt x="100" y="164"/>
                  <a:pt x="98" y="167"/>
                  <a:pt x="96" y="167"/>
                </a:cubicBezTo>
                <a:cubicBezTo>
                  <a:pt x="92" y="165"/>
                  <a:pt x="87" y="148"/>
                  <a:pt x="87" y="145"/>
                </a:cubicBezTo>
                <a:cubicBezTo>
                  <a:pt x="87" y="142"/>
                  <a:pt x="86" y="136"/>
                  <a:pt x="85" y="128"/>
                </a:cubicBezTo>
                <a:cubicBezTo>
                  <a:pt x="85" y="126"/>
                  <a:pt x="85" y="123"/>
                  <a:pt x="85" y="122"/>
                </a:cubicBezTo>
                <a:cubicBezTo>
                  <a:pt x="85" y="122"/>
                  <a:pt x="85" y="122"/>
                  <a:pt x="85" y="122"/>
                </a:cubicBezTo>
                <a:cubicBezTo>
                  <a:pt x="84" y="118"/>
                  <a:pt x="84" y="112"/>
                  <a:pt x="79" y="110"/>
                </a:cubicBezTo>
                <a:cubicBezTo>
                  <a:pt x="76" y="107"/>
                  <a:pt x="71" y="109"/>
                  <a:pt x="67" y="110"/>
                </a:cubicBezTo>
                <a:cubicBezTo>
                  <a:pt x="66" y="111"/>
                  <a:pt x="65" y="111"/>
                  <a:pt x="64" y="112"/>
                </a:cubicBezTo>
                <a:cubicBezTo>
                  <a:pt x="63" y="112"/>
                  <a:pt x="62" y="112"/>
                  <a:pt x="62" y="111"/>
                </a:cubicBezTo>
                <a:cubicBezTo>
                  <a:pt x="61" y="110"/>
                  <a:pt x="59" y="106"/>
                  <a:pt x="60" y="98"/>
                </a:cubicBezTo>
                <a:cubicBezTo>
                  <a:pt x="62" y="86"/>
                  <a:pt x="68" y="72"/>
                  <a:pt x="75" y="70"/>
                </a:cubicBezTo>
                <a:cubicBezTo>
                  <a:pt x="77" y="69"/>
                  <a:pt x="77" y="69"/>
                  <a:pt x="77" y="69"/>
                </a:cubicBezTo>
                <a:cubicBezTo>
                  <a:pt x="82" y="68"/>
                  <a:pt x="83" y="68"/>
                  <a:pt x="88" y="70"/>
                </a:cubicBezTo>
                <a:cubicBezTo>
                  <a:pt x="94" y="74"/>
                  <a:pt x="103" y="73"/>
                  <a:pt x="106" y="73"/>
                </a:cubicBezTo>
                <a:cubicBezTo>
                  <a:pt x="107" y="73"/>
                  <a:pt x="108" y="73"/>
                  <a:pt x="108" y="73"/>
                </a:cubicBezTo>
                <a:cubicBezTo>
                  <a:pt x="109" y="73"/>
                  <a:pt x="110" y="74"/>
                  <a:pt x="112" y="73"/>
                </a:cubicBezTo>
                <a:cubicBezTo>
                  <a:pt x="113" y="73"/>
                  <a:pt x="117" y="73"/>
                  <a:pt x="118" y="70"/>
                </a:cubicBezTo>
                <a:cubicBezTo>
                  <a:pt x="119" y="69"/>
                  <a:pt x="119" y="67"/>
                  <a:pt x="117" y="64"/>
                </a:cubicBezTo>
                <a:cubicBezTo>
                  <a:pt x="117" y="64"/>
                  <a:pt x="117" y="64"/>
                  <a:pt x="117" y="64"/>
                </a:cubicBezTo>
                <a:cubicBezTo>
                  <a:pt x="113" y="61"/>
                  <a:pt x="109" y="59"/>
                  <a:pt x="104" y="58"/>
                </a:cubicBezTo>
                <a:cubicBezTo>
                  <a:pt x="100" y="58"/>
                  <a:pt x="95" y="55"/>
                  <a:pt x="94" y="55"/>
                </a:cubicBezTo>
                <a:cubicBezTo>
                  <a:pt x="90" y="51"/>
                  <a:pt x="88" y="51"/>
                  <a:pt x="86" y="51"/>
                </a:cubicBezTo>
                <a:cubicBezTo>
                  <a:pt x="86" y="47"/>
                  <a:pt x="88" y="43"/>
                  <a:pt x="90" y="41"/>
                </a:cubicBezTo>
                <a:cubicBezTo>
                  <a:pt x="90" y="40"/>
                  <a:pt x="92" y="40"/>
                  <a:pt x="93" y="39"/>
                </a:cubicBezTo>
                <a:cubicBezTo>
                  <a:pt x="96" y="38"/>
                  <a:pt x="99" y="37"/>
                  <a:pt x="101" y="34"/>
                </a:cubicBezTo>
                <a:cubicBezTo>
                  <a:pt x="106" y="30"/>
                  <a:pt x="111" y="29"/>
                  <a:pt x="113" y="30"/>
                </a:cubicBezTo>
                <a:cubicBezTo>
                  <a:pt x="117" y="31"/>
                  <a:pt x="122" y="29"/>
                  <a:pt x="127" y="28"/>
                </a:cubicBezTo>
                <a:cubicBezTo>
                  <a:pt x="129" y="28"/>
                  <a:pt x="129" y="28"/>
                  <a:pt x="129" y="28"/>
                </a:cubicBezTo>
                <a:cubicBezTo>
                  <a:pt x="131" y="26"/>
                  <a:pt x="137" y="25"/>
                  <a:pt x="144" y="29"/>
                </a:cubicBezTo>
                <a:cubicBezTo>
                  <a:pt x="148" y="31"/>
                  <a:pt x="151" y="30"/>
                  <a:pt x="154" y="30"/>
                </a:cubicBezTo>
                <a:cubicBezTo>
                  <a:pt x="156" y="30"/>
                  <a:pt x="158" y="30"/>
                  <a:pt x="160" y="31"/>
                </a:cubicBezTo>
                <a:cubicBezTo>
                  <a:pt x="163" y="31"/>
                  <a:pt x="170" y="33"/>
                  <a:pt x="170" y="33"/>
                </a:cubicBezTo>
                <a:cubicBezTo>
                  <a:pt x="170" y="32"/>
                  <a:pt x="170" y="32"/>
                  <a:pt x="170" y="32"/>
                </a:cubicBezTo>
                <a:cubicBezTo>
                  <a:pt x="181" y="41"/>
                  <a:pt x="189" y="53"/>
                  <a:pt x="194" y="66"/>
                </a:cubicBezTo>
                <a:close/>
                <a:moveTo>
                  <a:pt x="60" y="19"/>
                </a:moveTo>
                <a:cubicBezTo>
                  <a:pt x="61" y="24"/>
                  <a:pt x="60" y="31"/>
                  <a:pt x="58" y="32"/>
                </a:cubicBezTo>
                <a:cubicBezTo>
                  <a:pt x="55" y="34"/>
                  <a:pt x="49" y="32"/>
                  <a:pt x="48" y="32"/>
                </a:cubicBezTo>
                <a:cubicBezTo>
                  <a:pt x="47" y="32"/>
                  <a:pt x="47" y="32"/>
                  <a:pt x="47" y="32"/>
                </a:cubicBezTo>
                <a:cubicBezTo>
                  <a:pt x="45" y="30"/>
                  <a:pt x="43" y="29"/>
                  <a:pt x="42" y="29"/>
                </a:cubicBezTo>
                <a:cubicBezTo>
                  <a:pt x="47" y="24"/>
                  <a:pt x="53" y="20"/>
                  <a:pt x="59" y="17"/>
                </a:cubicBezTo>
                <a:cubicBezTo>
                  <a:pt x="59" y="17"/>
                  <a:pt x="59" y="18"/>
                  <a:pt x="60" y="19"/>
                </a:cubicBezTo>
                <a:close/>
                <a:moveTo>
                  <a:pt x="30" y="46"/>
                </a:moveTo>
                <a:cubicBezTo>
                  <a:pt x="32" y="48"/>
                  <a:pt x="34" y="47"/>
                  <a:pt x="36" y="47"/>
                </a:cubicBezTo>
                <a:cubicBezTo>
                  <a:pt x="36" y="47"/>
                  <a:pt x="37" y="47"/>
                  <a:pt x="37" y="47"/>
                </a:cubicBezTo>
                <a:cubicBezTo>
                  <a:pt x="40" y="48"/>
                  <a:pt x="43" y="52"/>
                  <a:pt x="45" y="54"/>
                </a:cubicBezTo>
                <a:cubicBezTo>
                  <a:pt x="44" y="55"/>
                  <a:pt x="43" y="56"/>
                  <a:pt x="43" y="58"/>
                </a:cubicBezTo>
                <a:cubicBezTo>
                  <a:pt x="43" y="58"/>
                  <a:pt x="43" y="59"/>
                  <a:pt x="43" y="59"/>
                </a:cubicBezTo>
                <a:cubicBezTo>
                  <a:pt x="42" y="60"/>
                  <a:pt x="41" y="60"/>
                  <a:pt x="40" y="60"/>
                </a:cubicBezTo>
                <a:cubicBezTo>
                  <a:pt x="36" y="61"/>
                  <a:pt x="33" y="61"/>
                  <a:pt x="31" y="64"/>
                </a:cubicBezTo>
                <a:cubicBezTo>
                  <a:pt x="30" y="66"/>
                  <a:pt x="31" y="68"/>
                  <a:pt x="33" y="70"/>
                </a:cubicBezTo>
                <a:cubicBezTo>
                  <a:pt x="33" y="70"/>
                  <a:pt x="33" y="70"/>
                  <a:pt x="33" y="70"/>
                </a:cubicBezTo>
                <a:cubicBezTo>
                  <a:pt x="31" y="71"/>
                  <a:pt x="29" y="72"/>
                  <a:pt x="27" y="72"/>
                </a:cubicBezTo>
                <a:cubicBezTo>
                  <a:pt x="23" y="73"/>
                  <a:pt x="21" y="73"/>
                  <a:pt x="19" y="75"/>
                </a:cubicBezTo>
                <a:cubicBezTo>
                  <a:pt x="18" y="76"/>
                  <a:pt x="14" y="79"/>
                  <a:pt x="10" y="82"/>
                </a:cubicBezTo>
                <a:cubicBezTo>
                  <a:pt x="9" y="83"/>
                  <a:pt x="9" y="83"/>
                  <a:pt x="8" y="84"/>
                </a:cubicBezTo>
                <a:cubicBezTo>
                  <a:pt x="11" y="69"/>
                  <a:pt x="18" y="55"/>
                  <a:pt x="27" y="43"/>
                </a:cubicBezTo>
                <a:cubicBezTo>
                  <a:pt x="28" y="44"/>
                  <a:pt x="29" y="45"/>
                  <a:pt x="30" y="46"/>
                </a:cubicBezTo>
                <a:close/>
                <a:moveTo>
                  <a:pt x="6" y="103"/>
                </a:moveTo>
                <a:cubicBezTo>
                  <a:pt x="12" y="112"/>
                  <a:pt x="20" y="121"/>
                  <a:pt x="21" y="122"/>
                </a:cubicBezTo>
                <a:cubicBezTo>
                  <a:pt x="22" y="122"/>
                  <a:pt x="22" y="122"/>
                  <a:pt x="23" y="123"/>
                </a:cubicBezTo>
                <a:cubicBezTo>
                  <a:pt x="25" y="125"/>
                  <a:pt x="28" y="127"/>
                  <a:pt x="29" y="134"/>
                </a:cubicBezTo>
                <a:cubicBezTo>
                  <a:pt x="29" y="140"/>
                  <a:pt x="28" y="142"/>
                  <a:pt x="28" y="143"/>
                </a:cubicBezTo>
                <a:cubicBezTo>
                  <a:pt x="27" y="144"/>
                  <a:pt x="27" y="145"/>
                  <a:pt x="27" y="145"/>
                </a:cubicBezTo>
                <a:cubicBezTo>
                  <a:pt x="26" y="148"/>
                  <a:pt x="26" y="153"/>
                  <a:pt x="26" y="157"/>
                </a:cubicBezTo>
                <a:cubicBezTo>
                  <a:pt x="26" y="159"/>
                  <a:pt x="26" y="161"/>
                  <a:pt x="26" y="163"/>
                </a:cubicBezTo>
                <a:cubicBezTo>
                  <a:pt x="13" y="147"/>
                  <a:pt x="6" y="126"/>
                  <a:pt x="6" y="104"/>
                </a:cubicBezTo>
                <a:cubicBezTo>
                  <a:pt x="6" y="104"/>
                  <a:pt x="6" y="103"/>
                  <a:pt x="6" y="103"/>
                </a:cubicBezTo>
                <a:close/>
                <a:moveTo>
                  <a:pt x="31" y="169"/>
                </a:moveTo>
                <a:cubicBezTo>
                  <a:pt x="32" y="166"/>
                  <a:pt x="32" y="162"/>
                  <a:pt x="32" y="157"/>
                </a:cubicBezTo>
                <a:cubicBezTo>
                  <a:pt x="32" y="153"/>
                  <a:pt x="32" y="149"/>
                  <a:pt x="33" y="147"/>
                </a:cubicBezTo>
                <a:cubicBezTo>
                  <a:pt x="33" y="147"/>
                  <a:pt x="33" y="146"/>
                  <a:pt x="33" y="146"/>
                </a:cubicBezTo>
                <a:cubicBezTo>
                  <a:pt x="34" y="144"/>
                  <a:pt x="35" y="141"/>
                  <a:pt x="35" y="134"/>
                </a:cubicBezTo>
                <a:cubicBezTo>
                  <a:pt x="34" y="124"/>
                  <a:pt x="29" y="120"/>
                  <a:pt x="26" y="118"/>
                </a:cubicBezTo>
                <a:cubicBezTo>
                  <a:pt x="26" y="118"/>
                  <a:pt x="26" y="118"/>
                  <a:pt x="25" y="117"/>
                </a:cubicBezTo>
                <a:cubicBezTo>
                  <a:pt x="24" y="116"/>
                  <a:pt x="12" y="103"/>
                  <a:pt x="7" y="93"/>
                </a:cubicBezTo>
                <a:cubicBezTo>
                  <a:pt x="9" y="91"/>
                  <a:pt x="11" y="89"/>
                  <a:pt x="14" y="87"/>
                </a:cubicBezTo>
                <a:cubicBezTo>
                  <a:pt x="18" y="84"/>
                  <a:pt x="22" y="81"/>
                  <a:pt x="23" y="79"/>
                </a:cubicBezTo>
                <a:cubicBezTo>
                  <a:pt x="24" y="79"/>
                  <a:pt x="26" y="78"/>
                  <a:pt x="28" y="78"/>
                </a:cubicBezTo>
                <a:cubicBezTo>
                  <a:pt x="32" y="77"/>
                  <a:pt x="36" y="76"/>
                  <a:pt x="39" y="74"/>
                </a:cubicBezTo>
                <a:cubicBezTo>
                  <a:pt x="41" y="72"/>
                  <a:pt x="39" y="68"/>
                  <a:pt x="38" y="66"/>
                </a:cubicBezTo>
                <a:cubicBezTo>
                  <a:pt x="39" y="66"/>
                  <a:pt x="40" y="66"/>
                  <a:pt x="41" y="66"/>
                </a:cubicBezTo>
                <a:cubicBezTo>
                  <a:pt x="44" y="65"/>
                  <a:pt x="46" y="65"/>
                  <a:pt x="48" y="63"/>
                </a:cubicBezTo>
                <a:cubicBezTo>
                  <a:pt x="48" y="62"/>
                  <a:pt x="49" y="60"/>
                  <a:pt x="49" y="59"/>
                </a:cubicBezTo>
                <a:cubicBezTo>
                  <a:pt x="49" y="58"/>
                  <a:pt x="49" y="57"/>
                  <a:pt x="50" y="57"/>
                </a:cubicBezTo>
                <a:cubicBezTo>
                  <a:pt x="51" y="56"/>
                  <a:pt x="51" y="56"/>
                  <a:pt x="51" y="56"/>
                </a:cubicBezTo>
                <a:cubicBezTo>
                  <a:pt x="51" y="54"/>
                  <a:pt x="51" y="54"/>
                  <a:pt x="51" y="54"/>
                </a:cubicBezTo>
                <a:cubicBezTo>
                  <a:pt x="51" y="52"/>
                  <a:pt x="46" y="44"/>
                  <a:pt x="40" y="42"/>
                </a:cubicBezTo>
                <a:cubicBezTo>
                  <a:pt x="37" y="40"/>
                  <a:pt x="35" y="41"/>
                  <a:pt x="34" y="41"/>
                </a:cubicBezTo>
                <a:cubicBezTo>
                  <a:pt x="33" y="41"/>
                  <a:pt x="33" y="41"/>
                  <a:pt x="33" y="41"/>
                </a:cubicBezTo>
                <a:cubicBezTo>
                  <a:pt x="32" y="40"/>
                  <a:pt x="32" y="40"/>
                  <a:pt x="32" y="40"/>
                </a:cubicBezTo>
                <a:cubicBezTo>
                  <a:pt x="32" y="38"/>
                  <a:pt x="36" y="34"/>
                  <a:pt x="38" y="33"/>
                </a:cubicBezTo>
                <a:cubicBezTo>
                  <a:pt x="38" y="32"/>
                  <a:pt x="38" y="32"/>
                  <a:pt x="38" y="32"/>
                </a:cubicBezTo>
                <a:cubicBezTo>
                  <a:pt x="38" y="32"/>
                  <a:pt x="38" y="32"/>
                  <a:pt x="38" y="32"/>
                </a:cubicBezTo>
                <a:cubicBezTo>
                  <a:pt x="38" y="33"/>
                  <a:pt x="38" y="33"/>
                  <a:pt x="38" y="33"/>
                </a:cubicBezTo>
                <a:cubicBezTo>
                  <a:pt x="39" y="32"/>
                  <a:pt x="39" y="32"/>
                  <a:pt x="39" y="32"/>
                </a:cubicBezTo>
                <a:cubicBezTo>
                  <a:pt x="39" y="34"/>
                  <a:pt x="39" y="34"/>
                  <a:pt x="39" y="34"/>
                </a:cubicBezTo>
                <a:cubicBezTo>
                  <a:pt x="39" y="34"/>
                  <a:pt x="38" y="34"/>
                  <a:pt x="38" y="34"/>
                </a:cubicBezTo>
                <a:cubicBezTo>
                  <a:pt x="39" y="34"/>
                  <a:pt x="40" y="34"/>
                  <a:pt x="44" y="37"/>
                </a:cubicBezTo>
                <a:cubicBezTo>
                  <a:pt x="45" y="37"/>
                  <a:pt x="45" y="37"/>
                  <a:pt x="45" y="37"/>
                </a:cubicBezTo>
                <a:cubicBezTo>
                  <a:pt x="45" y="37"/>
                  <a:pt x="49" y="39"/>
                  <a:pt x="54" y="39"/>
                </a:cubicBezTo>
                <a:cubicBezTo>
                  <a:pt x="56" y="39"/>
                  <a:pt x="59" y="39"/>
                  <a:pt x="61" y="37"/>
                </a:cubicBezTo>
                <a:cubicBezTo>
                  <a:pt x="67" y="34"/>
                  <a:pt x="67" y="23"/>
                  <a:pt x="65" y="17"/>
                </a:cubicBezTo>
                <a:cubicBezTo>
                  <a:pt x="65" y="16"/>
                  <a:pt x="65" y="15"/>
                  <a:pt x="64" y="14"/>
                </a:cubicBezTo>
                <a:cubicBezTo>
                  <a:pt x="76" y="9"/>
                  <a:pt x="90" y="6"/>
                  <a:pt x="104" y="6"/>
                </a:cubicBezTo>
                <a:cubicBezTo>
                  <a:pt x="126" y="6"/>
                  <a:pt x="146" y="13"/>
                  <a:pt x="162" y="25"/>
                </a:cubicBezTo>
                <a:cubicBezTo>
                  <a:pt x="159" y="24"/>
                  <a:pt x="156" y="24"/>
                  <a:pt x="154" y="24"/>
                </a:cubicBezTo>
                <a:cubicBezTo>
                  <a:pt x="151" y="24"/>
                  <a:pt x="149" y="24"/>
                  <a:pt x="147" y="23"/>
                </a:cubicBezTo>
                <a:cubicBezTo>
                  <a:pt x="138" y="19"/>
                  <a:pt x="130" y="20"/>
                  <a:pt x="126" y="22"/>
                </a:cubicBezTo>
                <a:cubicBezTo>
                  <a:pt x="125" y="22"/>
                  <a:pt x="125" y="22"/>
                  <a:pt x="125" y="22"/>
                </a:cubicBezTo>
                <a:cubicBezTo>
                  <a:pt x="123" y="23"/>
                  <a:pt x="117" y="25"/>
                  <a:pt x="115" y="24"/>
                </a:cubicBezTo>
                <a:cubicBezTo>
                  <a:pt x="110" y="22"/>
                  <a:pt x="102" y="24"/>
                  <a:pt x="97" y="30"/>
                </a:cubicBezTo>
                <a:cubicBezTo>
                  <a:pt x="95" y="32"/>
                  <a:pt x="93" y="33"/>
                  <a:pt x="91" y="33"/>
                </a:cubicBezTo>
                <a:cubicBezTo>
                  <a:pt x="89" y="34"/>
                  <a:pt x="87" y="35"/>
                  <a:pt x="85" y="36"/>
                </a:cubicBezTo>
                <a:cubicBezTo>
                  <a:pt x="82" y="40"/>
                  <a:pt x="79" y="46"/>
                  <a:pt x="80" y="52"/>
                </a:cubicBezTo>
                <a:cubicBezTo>
                  <a:pt x="80" y="56"/>
                  <a:pt x="83" y="57"/>
                  <a:pt x="85" y="57"/>
                </a:cubicBezTo>
                <a:cubicBezTo>
                  <a:pt x="86" y="57"/>
                  <a:pt x="87" y="57"/>
                  <a:pt x="90" y="59"/>
                </a:cubicBezTo>
                <a:cubicBezTo>
                  <a:pt x="91" y="61"/>
                  <a:pt x="99" y="64"/>
                  <a:pt x="103" y="64"/>
                </a:cubicBezTo>
                <a:cubicBezTo>
                  <a:pt x="106" y="65"/>
                  <a:pt x="109" y="65"/>
                  <a:pt x="111" y="67"/>
                </a:cubicBezTo>
                <a:cubicBezTo>
                  <a:pt x="111" y="67"/>
                  <a:pt x="111" y="67"/>
                  <a:pt x="111" y="68"/>
                </a:cubicBezTo>
                <a:cubicBezTo>
                  <a:pt x="110" y="68"/>
                  <a:pt x="110" y="68"/>
                  <a:pt x="109" y="67"/>
                </a:cubicBezTo>
                <a:cubicBezTo>
                  <a:pt x="108" y="67"/>
                  <a:pt x="107" y="67"/>
                  <a:pt x="106" y="67"/>
                </a:cubicBezTo>
                <a:cubicBezTo>
                  <a:pt x="106" y="67"/>
                  <a:pt x="106" y="67"/>
                  <a:pt x="106" y="67"/>
                </a:cubicBezTo>
                <a:cubicBezTo>
                  <a:pt x="103" y="67"/>
                  <a:pt x="96" y="68"/>
                  <a:pt x="91" y="65"/>
                </a:cubicBezTo>
                <a:cubicBezTo>
                  <a:pt x="84" y="61"/>
                  <a:pt x="81" y="62"/>
                  <a:pt x="75" y="64"/>
                </a:cubicBezTo>
                <a:cubicBezTo>
                  <a:pt x="74" y="64"/>
                  <a:pt x="74" y="64"/>
                  <a:pt x="74" y="64"/>
                </a:cubicBezTo>
                <a:cubicBezTo>
                  <a:pt x="62" y="67"/>
                  <a:pt x="56" y="86"/>
                  <a:pt x="54" y="97"/>
                </a:cubicBezTo>
                <a:cubicBezTo>
                  <a:pt x="53" y="106"/>
                  <a:pt x="55" y="113"/>
                  <a:pt x="58" y="116"/>
                </a:cubicBezTo>
                <a:cubicBezTo>
                  <a:pt x="60" y="117"/>
                  <a:pt x="62" y="118"/>
                  <a:pt x="65" y="117"/>
                </a:cubicBezTo>
                <a:cubicBezTo>
                  <a:pt x="66" y="117"/>
                  <a:pt x="68" y="117"/>
                  <a:pt x="69" y="116"/>
                </a:cubicBezTo>
                <a:cubicBezTo>
                  <a:pt x="72" y="115"/>
                  <a:pt x="75" y="114"/>
                  <a:pt x="76" y="115"/>
                </a:cubicBezTo>
                <a:cubicBezTo>
                  <a:pt x="78" y="116"/>
                  <a:pt x="78" y="120"/>
                  <a:pt x="79" y="122"/>
                </a:cubicBezTo>
                <a:cubicBezTo>
                  <a:pt x="79" y="123"/>
                  <a:pt x="79" y="123"/>
                  <a:pt x="79" y="123"/>
                </a:cubicBezTo>
                <a:cubicBezTo>
                  <a:pt x="79" y="124"/>
                  <a:pt x="79" y="126"/>
                  <a:pt x="79" y="129"/>
                </a:cubicBezTo>
                <a:cubicBezTo>
                  <a:pt x="80" y="134"/>
                  <a:pt x="81" y="142"/>
                  <a:pt x="81" y="145"/>
                </a:cubicBezTo>
                <a:cubicBezTo>
                  <a:pt x="81" y="147"/>
                  <a:pt x="86" y="172"/>
                  <a:pt x="95" y="173"/>
                </a:cubicBezTo>
                <a:cubicBezTo>
                  <a:pt x="95" y="173"/>
                  <a:pt x="95" y="173"/>
                  <a:pt x="96" y="173"/>
                </a:cubicBezTo>
                <a:cubicBezTo>
                  <a:pt x="101" y="173"/>
                  <a:pt x="104" y="168"/>
                  <a:pt x="107" y="165"/>
                </a:cubicBezTo>
                <a:cubicBezTo>
                  <a:pt x="107" y="164"/>
                  <a:pt x="107" y="164"/>
                  <a:pt x="107" y="164"/>
                </a:cubicBezTo>
                <a:cubicBezTo>
                  <a:pt x="108" y="164"/>
                  <a:pt x="108" y="163"/>
                  <a:pt x="109" y="163"/>
                </a:cubicBezTo>
                <a:cubicBezTo>
                  <a:pt x="111" y="161"/>
                  <a:pt x="113" y="159"/>
                  <a:pt x="114" y="155"/>
                </a:cubicBezTo>
                <a:cubicBezTo>
                  <a:pt x="114" y="154"/>
                  <a:pt x="116" y="152"/>
                  <a:pt x="117" y="151"/>
                </a:cubicBezTo>
                <a:cubicBezTo>
                  <a:pt x="119" y="149"/>
                  <a:pt x="121" y="148"/>
                  <a:pt x="121" y="147"/>
                </a:cubicBezTo>
                <a:cubicBezTo>
                  <a:pt x="122" y="146"/>
                  <a:pt x="122" y="144"/>
                  <a:pt x="123" y="140"/>
                </a:cubicBezTo>
                <a:cubicBezTo>
                  <a:pt x="124" y="135"/>
                  <a:pt x="126" y="127"/>
                  <a:pt x="128" y="124"/>
                </a:cubicBezTo>
                <a:cubicBezTo>
                  <a:pt x="130" y="122"/>
                  <a:pt x="130" y="120"/>
                  <a:pt x="130" y="118"/>
                </a:cubicBezTo>
                <a:cubicBezTo>
                  <a:pt x="130" y="117"/>
                  <a:pt x="130" y="117"/>
                  <a:pt x="130" y="116"/>
                </a:cubicBezTo>
                <a:cubicBezTo>
                  <a:pt x="131" y="114"/>
                  <a:pt x="134" y="109"/>
                  <a:pt x="130" y="106"/>
                </a:cubicBezTo>
                <a:cubicBezTo>
                  <a:pt x="129" y="105"/>
                  <a:pt x="127" y="104"/>
                  <a:pt x="124" y="104"/>
                </a:cubicBezTo>
                <a:cubicBezTo>
                  <a:pt x="124" y="104"/>
                  <a:pt x="123" y="103"/>
                  <a:pt x="121" y="99"/>
                </a:cubicBezTo>
                <a:cubicBezTo>
                  <a:pt x="120" y="98"/>
                  <a:pt x="120" y="98"/>
                  <a:pt x="120" y="98"/>
                </a:cubicBezTo>
                <a:cubicBezTo>
                  <a:pt x="120" y="98"/>
                  <a:pt x="120" y="97"/>
                  <a:pt x="119" y="96"/>
                </a:cubicBezTo>
                <a:cubicBezTo>
                  <a:pt x="118" y="95"/>
                  <a:pt x="117" y="92"/>
                  <a:pt x="117" y="91"/>
                </a:cubicBezTo>
                <a:cubicBezTo>
                  <a:pt x="117" y="91"/>
                  <a:pt x="117" y="90"/>
                  <a:pt x="117" y="90"/>
                </a:cubicBezTo>
                <a:cubicBezTo>
                  <a:pt x="118" y="89"/>
                  <a:pt x="119" y="89"/>
                  <a:pt x="119" y="88"/>
                </a:cubicBezTo>
                <a:cubicBezTo>
                  <a:pt x="122" y="92"/>
                  <a:pt x="132" y="100"/>
                  <a:pt x="136" y="101"/>
                </a:cubicBezTo>
                <a:cubicBezTo>
                  <a:pt x="138" y="101"/>
                  <a:pt x="139" y="101"/>
                  <a:pt x="140" y="100"/>
                </a:cubicBezTo>
                <a:cubicBezTo>
                  <a:pt x="142" y="99"/>
                  <a:pt x="143" y="97"/>
                  <a:pt x="143" y="94"/>
                </a:cubicBezTo>
                <a:cubicBezTo>
                  <a:pt x="143" y="92"/>
                  <a:pt x="143" y="89"/>
                  <a:pt x="142" y="86"/>
                </a:cubicBezTo>
                <a:cubicBezTo>
                  <a:pt x="143" y="86"/>
                  <a:pt x="144" y="87"/>
                  <a:pt x="145" y="88"/>
                </a:cubicBezTo>
                <a:cubicBezTo>
                  <a:pt x="145" y="88"/>
                  <a:pt x="145" y="88"/>
                  <a:pt x="145" y="88"/>
                </a:cubicBezTo>
                <a:cubicBezTo>
                  <a:pt x="147" y="90"/>
                  <a:pt x="148" y="93"/>
                  <a:pt x="149" y="96"/>
                </a:cubicBezTo>
                <a:cubicBezTo>
                  <a:pt x="149" y="96"/>
                  <a:pt x="149" y="96"/>
                  <a:pt x="149" y="96"/>
                </a:cubicBezTo>
                <a:cubicBezTo>
                  <a:pt x="149" y="97"/>
                  <a:pt x="149" y="98"/>
                  <a:pt x="149" y="100"/>
                </a:cubicBezTo>
                <a:cubicBezTo>
                  <a:pt x="148" y="102"/>
                  <a:pt x="148" y="104"/>
                  <a:pt x="149" y="107"/>
                </a:cubicBezTo>
                <a:cubicBezTo>
                  <a:pt x="149" y="108"/>
                  <a:pt x="150" y="109"/>
                  <a:pt x="152" y="110"/>
                </a:cubicBezTo>
                <a:cubicBezTo>
                  <a:pt x="155" y="111"/>
                  <a:pt x="160" y="109"/>
                  <a:pt x="162" y="108"/>
                </a:cubicBezTo>
                <a:cubicBezTo>
                  <a:pt x="164" y="107"/>
                  <a:pt x="165" y="104"/>
                  <a:pt x="166" y="100"/>
                </a:cubicBezTo>
                <a:cubicBezTo>
                  <a:pt x="166" y="99"/>
                  <a:pt x="167" y="97"/>
                  <a:pt x="167" y="96"/>
                </a:cubicBezTo>
                <a:cubicBezTo>
                  <a:pt x="168" y="97"/>
                  <a:pt x="169" y="98"/>
                  <a:pt x="171" y="100"/>
                </a:cubicBezTo>
                <a:cubicBezTo>
                  <a:pt x="171" y="101"/>
                  <a:pt x="172" y="101"/>
                  <a:pt x="172" y="102"/>
                </a:cubicBezTo>
                <a:cubicBezTo>
                  <a:pt x="172" y="102"/>
                  <a:pt x="173" y="103"/>
                  <a:pt x="173" y="103"/>
                </a:cubicBezTo>
                <a:cubicBezTo>
                  <a:pt x="174" y="105"/>
                  <a:pt x="175" y="108"/>
                  <a:pt x="177" y="109"/>
                </a:cubicBezTo>
                <a:cubicBezTo>
                  <a:pt x="179" y="109"/>
                  <a:pt x="181" y="109"/>
                  <a:pt x="183" y="108"/>
                </a:cubicBezTo>
                <a:cubicBezTo>
                  <a:pt x="185" y="107"/>
                  <a:pt x="187" y="105"/>
                  <a:pt x="188" y="103"/>
                </a:cubicBezTo>
                <a:cubicBezTo>
                  <a:pt x="188" y="101"/>
                  <a:pt x="188" y="98"/>
                  <a:pt x="187" y="96"/>
                </a:cubicBezTo>
                <a:cubicBezTo>
                  <a:pt x="186" y="96"/>
                  <a:pt x="186" y="95"/>
                  <a:pt x="186" y="95"/>
                </a:cubicBezTo>
                <a:cubicBezTo>
                  <a:pt x="186" y="95"/>
                  <a:pt x="185" y="94"/>
                  <a:pt x="185" y="94"/>
                </a:cubicBezTo>
                <a:cubicBezTo>
                  <a:pt x="185" y="93"/>
                  <a:pt x="186" y="93"/>
                  <a:pt x="187" y="93"/>
                </a:cubicBezTo>
                <a:cubicBezTo>
                  <a:pt x="188" y="92"/>
                  <a:pt x="190" y="92"/>
                  <a:pt x="191" y="91"/>
                </a:cubicBezTo>
                <a:cubicBezTo>
                  <a:pt x="198" y="86"/>
                  <a:pt x="191" y="77"/>
                  <a:pt x="187" y="71"/>
                </a:cubicBezTo>
                <a:cubicBezTo>
                  <a:pt x="188" y="71"/>
                  <a:pt x="188" y="71"/>
                  <a:pt x="188" y="71"/>
                </a:cubicBezTo>
                <a:cubicBezTo>
                  <a:pt x="192" y="71"/>
                  <a:pt x="195" y="73"/>
                  <a:pt x="197" y="73"/>
                </a:cubicBezTo>
                <a:cubicBezTo>
                  <a:pt x="200" y="83"/>
                  <a:pt x="202" y="93"/>
                  <a:pt x="202" y="104"/>
                </a:cubicBezTo>
                <a:cubicBezTo>
                  <a:pt x="202" y="114"/>
                  <a:pt x="201" y="123"/>
                  <a:pt x="198" y="131"/>
                </a:cubicBezTo>
                <a:cubicBezTo>
                  <a:pt x="197" y="131"/>
                  <a:pt x="197" y="130"/>
                  <a:pt x="196" y="130"/>
                </a:cubicBezTo>
                <a:cubicBezTo>
                  <a:pt x="194" y="129"/>
                  <a:pt x="192" y="129"/>
                  <a:pt x="190" y="131"/>
                </a:cubicBezTo>
                <a:cubicBezTo>
                  <a:pt x="190" y="131"/>
                  <a:pt x="189" y="133"/>
                  <a:pt x="187" y="135"/>
                </a:cubicBezTo>
                <a:cubicBezTo>
                  <a:pt x="184" y="138"/>
                  <a:pt x="181" y="142"/>
                  <a:pt x="179" y="144"/>
                </a:cubicBezTo>
                <a:cubicBezTo>
                  <a:pt x="177" y="146"/>
                  <a:pt x="173" y="148"/>
                  <a:pt x="170" y="150"/>
                </a:cubicBezTo>
                <a:cubicBezTo>
                  <a:pt x="168" y="151"/>
                  <a:pt x="166" y="152"/>
                  <a:pt x="165" y="153"/>
                </a:cubicBezTo>
                <a:cubicBezTo>
                  <a:pt x="165" y="154"/>
                  <a:pt x="165" y="154"/>
                  <a:pt x="165" y="154"/>
                </a:cubicBezTo>
                <a:cubicBezTo>
                  <a:pt x="162" y="157"/>
                  <a:pt x="158" y="161"/>
                  <a:pt x="157" y="165"/>
                </a:cubicBezTo>
                <a:cubicBezTo>
                  <a:pt x="157" y="166"/>
                  <a:pt x="157" y="168"/>
                  <a:pt x="159" y="170"/>
                </a:cubicBezTo>
                <a:cubicBezTo>
                  <a:pt x="161" y="173"/>
                  <a:pt x="166" y="176"/>
                  <a:pt x="169" y="177"/>
                </a:cubicBezTo>
                <a:cubicBezTo>
                  <a:pt x="152" y="193"/>
                  <a:pt x="129" y="202"/>
                  <a:pt x="104" y="202"/>
                </a:cubicBezTo>
                <a:cubicBezTo>
                  <a:pt x="75" y="202"/>
                  <a:pt x="49" y="189"/>
                  <a:pt x="31" y="169"/>
                </a:cubicBezTo>
                <a:close/>
              </a:path>
            </a:pathLst>
          </a:custGeom>
          <a:solidFill>
            <a:srgbClr val="0B153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A85839A9-4806-11FB-3556-4D926FEEBAE0}"/>
              </a:ext>
            </a:extLst>
          </p:cNvPr>
          <p:cNvSpPr txBox="1"/>
          <p:nvPr/>
        </p:nvSpPr>
        <p:spPr>
          <a:xfrm>
            <a:off x="4038600" y="5292976"/>
            <a:ext cx="7639050" cy="12003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
                <a:srgbClr val="00B0F0"/>
              </a:buClr>
              <a:buSzTx/>
              <a:buFont typeface="Calibri" panose="020F0502020204030204" pitchFamily="34" charset="0"/>
              <a:buChar char="&gt;"/>
              <a:tabLst/>
              <a:defRPr/>
            </a:pPr>
            <a:r>
              <a:rPr kumimoji="0" lang="en-US" sz="1200" b="0" i="0" u="none" strike="noStrike" kern="1200" cap="none" spc="0" normalizeH="0" baseline="0" noProof="0">
                <a:ln>
                  <a:noFill/>
                </a:ln>
                <a:solidFill>
                  <a:srgbClr val="0B153B"/>
                </a:solidFill>
                <a:effectLst/>
                <a:uLnTx/>
                <a:uFillTx/>
                <a:latin typeface="Calibri"/>
                <a:ea typeface="+mn-ea"/>
                <a:cs typeface="+mn-cs"/>
              </a:rPr>
              <a:t>Massive content universe, including proprietary sources, real-time updates, and a single taxonomy</a:t>
            </a:r>
            <a:endParaRPr kumimoji="0" lang="en-US" sz="1200" b="0" i="0" u="none" strike="noStrike" kern="1200" cap="none" spc="0" normalizeH="0" baseline="0" noProof="0">
              <a:ln>
                <a:noFill/>
              </a:ln>
              <a:solidFill>
                <a:srgbClr val="0B153B"/>
              </a:solidFill>
              <a:effectLst/>
              <a:uLnTx/>
              <a:uFillTx/>
              <a:latin typeface="Calibri"/>
              <a:ea typeface="+mn-ea"/>
              <a:cs typeface="Calibri"/>
            </a:endParaRPr>
          </a:p>
          <a:p>
            <a:pPr marL="171450" marR="0" lvl="0" indent="-171450" algn="l" defTabSz="914400" rtl="0" eaLnBrk="1" fontAlgn="auto" latinLnBrk="0" hangingPunct="1">
              <a:lnSpc>
                <a:spcPct val="100000"/>
              </a:lnSpc>
              <a:spcBef>
                <a:spcPts val="0"/>
              </a:spcBef>
              <a:spcAft>
                <a:spcPts val="0"/>
              </a:spcAft>
              <a:buClr>
                <a:srgbClr val="00B0F0"/>
              </a:buClr>
              <a:buSzTx/>
              <a:buFont typeface="Calibri" panose="020F0502020204030204" pitchFamily="34" charset="0"/>
              <a:buChar char="&gt;"/>
              <a:tabLst/>
              <a:defRPr/>
            </a:pPr>
            <a:r>
              <a:rPr kumimoji="0" lang="en-US" sz="1200" b="0" i="0" u="none" strike="noStrike" kern="1200" cap="none" spc="0" normalizeH="0" baseline="0" noProof="0">
                <a:ln>
                  <a:noFill/>
                </a:ln>
                <a:solidFill>
                  <a:srgbClr val="0B153B"/>
                </a:solidFill>
                <a:effectLst/>
                <a:uLnTx/>
                <a:uFillTx/>
                <a:latin typeface="Calibri"/>
                <a:ea typeface="+mn-ea"/>
                <a:cs typeface="+mn-cs"/>
              </a:rPr>
              <a:t>Combination of deep, authoritative market data and new, alternative data sources</a:t>
            </a:r>
            <a:endParaRPr kumimoji="0" lang="en-US" sz="1200" b="0" i="0" u="none" strike="noStrike" kern="1200" cap="none" spc="0" normalizeH="0" baseline="0" noProof="0">
              <a:ln>
                <a:noFill/>
              </a:ln>
              <a:solidFill>
                <a:srgbClr val="0B153B"/>
              </a:solidFill>
              <a:effectLst/>
              <a:uLnTx/>
              <a:uFillTx/>
              <a:latin typeface="Calibri"/>
              <a:ea typeface="+mn-ea"/>
              <a:cs typeface="Calibri"/>
            </a:endParaRPr>
          </a:p>
          <a:p>
            <a:pPr marL="171450" marR="0" lvl="0" indent="-171450" algn="l" defTabSz="914400" rtl="0" eaLnBrk="1" fontAlgn="auto" latinLnBrk="0" hangingPunct="1">
              <a:lnSpc>
                <a:spcPct val="100000"/>
              </a:lnSpc>
              <a:spcBef>
                <a:spcPts val="0"/>
              </a:spcBef>
              <a:spcAft>
                <a:spcPts val="0"/>
              </a:spcAft>
              <a:buClr>
                <a:srgbClr val="00B0F0"/>
              </a:buClr>
              <a:buSzTx/>
              <a:buFont typeface="Calibri" panose="020F0502020204030204" pitchFamily="34" charset="0"/>
              <a:buChar char="&gt;"/>
              <a:tabLst/>
              <a:defRPr/>
            </a:pPr>
            <a:r>
              <a:rPr kumimoji="0" lang="en-US" sz="1200" b="0" i="0" u="none" strike="noStrike" kern="1200" cap="none" spc="0" normalizeH="0" baseline="0" noProof="0">
                <a:ln>
                  <a:noFill/>
                </a:ln>
                <a:solidFill>
                  <a:srgbClr val="0B153B"/>
                </a:solidFill>
                <a:effectLst/>
                <a:uLnTx/>
                <a:uFillTx/>
                <a:latin typeface="Calibri"/>
                <a:ea typeface="+mn-ea"/>
                <a:cs typeface="+mn-cs"/>
              </a:rPr>
              <a:t>Intuitive interfaces provide deep intelligence into individual Sectors, Themes, Companies, and Geographies</a:t>
            </a:r>
            <a:endParaRPr kumimoji="0" lang="en-US" sz="1200" b="0" i="0" u="none" strike="noStrike" kern="1200" cap="none" spc="0" normalizeH="0" baseline="0" noProof="0">
              <a:ln>
                <a:noFill/>
              </a:ln>
              <a:solidFill>
                <a:srgbClr val="0B153B"/>
              </a:solidFill>
              <a:effectLst/>
              <a:uLnTx/>
              <a:uFillTx/>
              <a:latin typeface="Calibri"/>
              <a:ea typeface="+mn-ea"/>
              <a:cs typeface="Calibri"/>
            </a:endParaRPr>
          </a:p>
          <a:p>
            <a:pPr marL="171450" marR="0" lvl="0" indent="-171450" algn="l" defTabSz="914400" rtl="0" eaLnBrk="1" fontAlgn="auto" latinLnBrk="0" hangingPunct="1">
              <a:lnSpc>
                <a:spcPct val="100000"/>
              </a:lnSpc>
              <a:spcBef>
                <a:spcPts val="0"/>
              </a:spcBef>
              <a:spcAft>
                <a:spcPts val="0"/>
              </a:spcAft>
              <a:buClr>
                <a:srgbClr val="00B0F0"/>
              </a:buClr>
              <a:buSzTx/>
              <a:buFont typeface="Calibri" panose="020F0502020204030204" pitchFamily="34" charset="0"/>
              <a:buChar char="&gt;"/>
              <a:tabLst/>
              <a:defRPr/>
            </a:pPr>
            <a:r>
              <a:rPr kumimoji="0" lang="en-US" sz="1200" b="0" i="0" u="none" strike="noStrike" kern="1200" cap="none" spc="0" normalizeH="0" baseline="0" noProof="0">
                <a:ln>
                  <a:noFill/>
                </a:ln>
                <a:solidFill>
                  <a:srgbClr val="0B153B"/>
                </a:solidFill>
                <a:effectLst/>
                <a:uLnTx/>
                <a:uFillTx/>
                <a:latin typeface="Calibri"/>
                <a:ea typeface="+mn-ea"/>
                <a:cs typeface="+mn-cs"/>
              </a:rPr>
              <a:t>Automated and accelerated research processes with workflow and collaboration tools</a:t>
            </a:r>
            <a:endParaRPr kumimoji="0" lang="en-US" sz="1200" b="0" i="0" u="none" strike="noStrike" kern="1200" cap="none" spc="0" normalizeH="0" baseline="0" noProof="0">
              <a:ln>
                <a:noFill/>
              </a:ln>
              <a:solidFill>
                <a:srgbClr val="0B153B"/>
              </a:solidFill>
              <a:effectLst/>
              <a:uLnTx/>
              <a:uFillTx/>
              <a:latin typeface="Calibri"/>
              <a:ea typeface="+mn-ea"/>
              <a:cs typeface="Calibri"/>
            </a:endParaRPr>
          </a:p>
          <a:p>
            <a:pPr marL="171450" marR="0" lvl="0" indent="-171450" algn="l" defTabSz="914400" rtl="0" eaLnBrk="1" fontAlgn="auto" latinLnBrk="0" hangingPunct="1">
              <a:lnSpc>
                <a:spcPct val="100000"/>
              </a:lnSpc>
              <a:spcBef>
                <a:spcPts val="0"/>
              </a:spcBef>
              <a:spcAft>
                <a:spcPts val="0"/>
              </a:spcAft>
              <a:buClr>
                <a:srgbClr val="00B0F0"/>
              </a:buClr>
              <a:buSzTx/>
              <a:buFont typeface="Calibri" panose="020F0502020204030204" pitchFamily="34" charset="0"/>
              <a:buChar char="&gt;"/>
              <a:tabLst/>
              <a:defRPr/>
            </a:pPr>
            <a:r>
              <a:rPr kumimoji="0" lang="en-US" sz="1200" b="0" i="0" u="none" strike="noStrike" kern="1200" cap="none" spc="0" normalizeH="0" baseline="0" noProof="0">
                <a:ln>
                  <a:noFill/>
                </a:ln>
                <a:solidFill>
                  <a:srgbClr val="0B153B"/>
                </a:solidFill>
                <a:effectLst/>
                <a:uLnTx/>
                <a:uFillTx/>
                <a:latin typeface="Calibri"/>
                <a:ea typeface="+mn-ea"/>
                <a:cs typeface="+mn-cs"/>
              </a:rPr>
              <a:t>Decision-making powered by analytics tools and open models with transparent methodologies </a:t>
            </a:r>
            <a:endParaRPr kumimoji="0" lang="en-US" sz="1200" b="0" i="0" u="none" strike="noStrike" kern="1200" cap="none" spc="0" normalizeH="0" baseline="0" noProof="0">
              <a:ln>
                <a:noFill/>
              </a:ln>
              <a:solidFill>
                <a:srgbClr val="0B153B"/>
              </a:solidFill>
              <a:effectLst/>
              <a:uLnTx/>
              <a:uFillTx/>
              <a:latin typeface="Calibri"/>
              <a:ea typeface="+mn-ea"/>
              <a:cs typeface="Calibri"/>
            </a:endParaRPr>
          </a:p>
          <a:p>
            <a:pPr marL="171450" marR="0" lvl="0" indent="-171450" algn="l" defTabSz="914400" rtl="0" eaLnBrk="1" fontAlgn="auto" latinLnBrk="0" hangingPunct="1">
              <a:lnSpc>
                <a:spcPct val="100000"/>
              </a:lnSpc>
              <a:spcBef>
                <a:spcPts val="0"/>
              </a:spcBef>
              <a:spcAft>
                <a:spcPts val="0"/>
              </a:spcAft>
              <a:buClr>
                <a:srgbClr val="00B0F0"/>
              </a:buClr>
              <a:buSzTx/>
              <a:buFont typeface="Calibri" panose="020F0502020204030204" pitchFamily="34" charset="0"/>
              <a:buChar char="&gt;"/>
              <a:tabLst/>
              <a:defRPr/>
            </a:pPr>
            <a:r>
              <a:rPr kumimoji="0" lang="en-US" sz="1200" b="0" i="0" u="none" strike="noStrike" kern="1200" cap="none" spc="0" normalizeH="0" baseline="0" noProof="0">
                <a:ln>
                  <a:noFill/>
                </a:ln>
                <a:solidFill>
                  <a:srgbClr val="0B153B"/>
                </a:solidFill>
                <a:effectLst/>
                <a:uLnTx/>
                <a:uFillTx/>
                <a:latin typeface="Calibri"/>
                <a:ea typeface="+mn-ea"/>
                <a:cs typeface="+mn-cs"/>
              </a:rPr>
              <a:t>Maximized value is ensured with our virtual product training and “Ask an Analyst” function</a:t>
            </a: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678A09FC-B048-09EA-A430-BB4D4F14F425}"/>
              </a:ext>
            </a:extLst>
          </p:cNvPr>
          <p:cNvGrpSpPr/>
          <p:nvPr/>
        </p:nvGrpSpPr>
        <p:grpSpPr>
          <a:xfrm>
            <a:off x="3961688" y="1480225"/>
            <a:ext cx="6678128" cy="3379133"/>
            <a:chOff x="4038600" y="1480225"/>
            <a:chExt cx="6678128" cy="3379133"/>
          </a:xfrm>
        </p:grpSpPr>
        <p:grpSp>
          <p:nvGrpSpPr>
            <p:cNvPr id="33" name="Group 32">
              <a:extLst>
                <a:ext uri="{FF2B5EF4-FFF2-40B4-BE49-F238E27FC236}">
                  <a16:creationId xmlns:a16="http://schemas.microsoft.com/office/drawing/2014/main" id="{03A02FDE-8B6B-0D18-CA5A-741A5ACA7F17}"/>
                </a:ext>
              </a:extLst>
            </p:cNvPr>
            <p:cNvGrpSpPr>
              <a:grpSpLocks noChangeAspect="1"/>
            </p:cNvGrpSpPr>
            <p:nvPr/>
          </p:nvGrpSpPr>
          <p:grpSpPr>
            <a:xfrm>
              <a:off x="4038600" y="1480225"/>
              <a:ext cx="6678128" cy="3379133"/>
              <a:chOff x="0" y="1408376"/>
              <a:chExt cx="8612805" cy="4358080"/>
            </a:xfrm>
          </p:grpSpPr>
          <p:pic>
            <p:nvPicPr>
              <p:cNvPr id="34" name="Рисунок 48">
                <a:extLst>
                  <a:ext uri="{FF2B5EF4-FFF2-40B4-BE49-F238E27FC236}">
                    <a16:creationId xmlns:a16="http://schemas.microsoft.com/office/drawing/2014/main" id="{7F435ADA-27A7-6E8F-5E65-8E35846376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08376"/>
                <a:ext cx="8612805" cy="4358080"/>
              </a:xfrm>
              <a:prstGeom prst="rect">
                <a:avLst/>
              </a:prstGeom>
              <a:effectLst/>
            </p:spPr>
          </p:pic>
          <p:sp>
            <p:nvSpPr>
              <p:cNvPr id="35" name="Rectangle 34">
                <a:extLst>
                  <a:ext uri="{FF2B5EF4-FFF2-40B4-BE49-F238E27FC236}">
                    <a16:creationId xmlns:a16="http://schemas.microsoft.com/office/drawing/2014/main" id="{C987FE16-023A-2EB9-15EA-844BEAAC1F21}"/>
                  </a:ext>
                </a:extLst>
              </p:cNvPr>
              <p:cNvSpPr/>
              <p:nvPr userDrawn="1"/>
            </p:nvSpPr>
            <p:spPr>
              <a:xfrm>
                <a:off x="1573619" y="1642314"/>
                <a:ext cx="5475767" cy="3418784"/>
              </a:xfrm>
              <a:prstGeom prst="rect">
                <a:avLst/>
              </a:prstGeom>
              <a:solidFill>
                <a:schemeClr val="bg1"/>
              </a:solidFill>
              <a:ln>
                <a:noFill/>
              </a:ln>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39" name="Picture 38">
              <a:extLst>
                <a:ext uri="{FF2B5EF4-FFF2-40B4-BE49-F238E27FC236}">
                  <a16:creationId xmlns:a16="http://schemas.microsoft.com/office/drawing/2014/main" id="{6A780006-C248-B0F1-1BE2-813735D016D2}"/>
                </a:ext>
              </a:extLst>
            </p:cNvPr>
            <p:cNvPicPr>
              <a:picLocks noChangeAspect="1"/>
            </p:cNvPicPr>
            <p:nvPr/>
          </p:nvPicPr>
          <p:blipFill rotWithShape="1">
            <a:blip r:embed="rId3"/>
            <a:srcRect b="18013"/>
            <a:stretch/>
          </p:blipFill>
          <p:spPr>
            <a:xfrm>
              <a:off x="5249215" y="1656353"/>
              <a:ext cx="4245757" cy="2650829"/>
            </a:xfrm>
            <a:prstGeom prst="rect">
              <a:avLst/>
            </a:prstGeom>
          </p:spPr>
        </p:pic>
        <p:pic>
          <p:nvPicPr>
            <p:cNvPr id="3" name="Picture 3" descr="Graphical user interface&#10;&#10;Description automatically generated">
              <a:extLst>
                <a:ext uri="{FF2B5EF4-FFF2-40B4-BE49-F238E27FC236}">
                  <a16:creationId xmlns:a16="http://schemas.microsoft.com/office/drawing/2014/main" id="{1F4C7B90-6F3C-6195-CFD6-15338BFAD943}"/>
                </a:ext>
              </a:extLst>
            </p:cNvPr>
            <p:cNvPicPr>
              <a:picLocks noChangeAspect="1"/>
            </p:cNvPicPr>
            <p:nvPr/>
          </p:nvPicPr>
          <p:blipFill rotWithShape="1">
            <a:blip r:embed="rId4"/>
            <a:srcRect t="-112" r="3689" b="319"/>
            <a:stretch/>
          </p:blipFill>
          <p:spPr>
            <a:xfrm>
              <a:off x="5235287" y="1656353"/>
              <a:ext cx="4293243" cy="2702335"/>
            </a:xfrm>
            <a:prstGeom prst="rect">
              <a:avLst/>
            </a:prstGeom>
          </p:spPr>
        </p:pic>
      </p:grpSp>
      <p:pic>
        <p:nvPicPr>
          <p:cNvPr id="30" name="Picture 2" descr="economic costs of obesity ...">
            <a:extLst>
              <a:ext uri="{FF2B5EF4-FFF2-40B4-BE49-F238E27FC236}">
                <a16:creationId xmlns:a16="http://schemas.microsoft.com/office/drawing/2014/main" id="{456A022B-9694-38AA-6F42-00F20A3D9A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88" t="24083" r="14835" b="19107"/>
          <a:stretch/>
        </p:blipFill>
        <p:spPr bwMode="auto">
          <a:xfrm>
            <a:off x="10120045" y="0"/>
            <a:ext cx="2071955" cy="85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07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37E6-2A6B-327E-49CE-EA3DD89ECBFE}"/>
              </a:ext>
            </a:extLst>
          </p:cNvPr>
          <p:cNvSpPr>
            <a:spLocks noGrp="1"/>
          </p:cNvSpPr>
          <p:nvPr>
            <p:ph type="title"/>
          </p:nvPr>
        </p:nvSpPr>
        <p:spPr>
          <a:xfrm>
            <a:off x="262693" y="363050"/>
            <a:ext cx="8871033" cy="898596"/>
          </a:xfrm>
        </p:spPr>
        <p:txBody>
          <a:bodyPr>
            <a:noAutofit/>
          </a:bodyPr>
          <a:lstStyle/>
          <a:p>
            <a:r>
              <a:rPr lang="en-GB" sz="1400" dirty="0">
                <a:latin typeface="+mn-lt"/>
              </a:rPr>
              <a:t>This is a one stop shop for all of the insights into the specific country. Can click into any area of interest to explore further: </a:t>
            </a:r>
          </a:p>
        </p:txBody>
      </p:sp>
      <p:pic>
        <p:nvPicPr>
          <p:cNvPr id="5" name="Content Placeholder 4">
            <a:extLst>
              <a:ext uri="{FF2B5EF4-FFF2-40B4-BE49-F238E27FC236}">
                <a16:creationId xmlns:a16="http://schemas.microsoft.com/office/drawing/2014/main" id="{3A7FD0DA-9723-925F-AAA3-9D52E985CC65}"/>
              </a:ext>
            </a:extLst>
          </p:cNvPr>
          <p:cNvPicPr>
            <a:picLocks noGrp="1" noChangeAspect="1"/>
          </p:cNvPicPr>
          <p:nvPr>
            <p:ph idx="1"/>
          </p:nvPr>
        </p:nvPicPr>
        <p:blipFill>
          <a:blip r:embed="rId2"/>
          <a:stretch>
            <a:fillRect/>
          </a:stretch>
        </p:blipFill>
        <p:spPr>
          <a:xfrm>
            <a:off x="2591301" y="1374662"/>
            <a:ext cx="9224836" cy="4351338"/>
          </a:xfrm>
        </p:spPr>
      </p:pic>
      <p:sp>
        <p:nvSpPr>
          <p:cNvPr id="6" name="TextBox 5">
            <a:extLst>
              <a:ext uri="{FF2B5EF4-FFF2-40B4-BE49-F238E27FC236}">
                <a16:creationId xmlns:a16="http://schemas.microsoft.com/office/drawing/2014/main" id="{21AB7D44-4E81-44E3-42FB-D0E420119005}"/>
              </a:ext>
            </a:extLst>
          </p:cNvPr>
          <p:cNvSpPr txBox="1"/>
          <p:nvPr/>
        </p:nvSpPr>
        <p:spPr>
          <a:xfrm>
            <a:off x="274238" y="3094771"/>
            <a:ext cx="1705510" cy="2031325"/>
          </a:xfrm>
          <a:prstGeom prst="rect">
            <a:avLst/>
          </a:prstGeom>
          <a:noFill/>
        </p:spPr>
        <p:txBody>
          <a:bodyPr wrap="square" lIns="91440" tIns="45720" rIns="91440" bIns="45720" rtlCol="0" anchor="t">
            <a:spAutoFit/>
          </a:bodyPr>
          <a:lstStyle/>
          <a:p>
            <a:r>
              <a:rPr lang="en-GB" sz="1400" dirty="0"/>
              <a:t>Here, you can click into the area of interest for further insights with a focus on the country of choice. Can also break it down into city level through ‘City Profiles’ </a:t>
            </a:r>
          </a:p>
        </p:txBody>
      </p:sp>
      <p:sp>
        <p:nvSpPr>
          <p:cNvPr id="7" name="Left Brace 6">
            <a:extLst>
              <a:ext uri="{FF2B5EF4-FFF2-40B4-BE49-F238E27FC236}">
                <a16:creationId xmlns:a16="http://schemas.microsoft.com/office/drawing/2014/main" id="{A211546C-3963-D2E0-425F-FB57CED04E12}"/>
              </a:ext>
            </a:extLst>
          </p:cNvPr>
          <p:cNvSpPr/>
          <p:nvPr/>
        </p:nvSpPr>
        <p:spPr>
          <a:xfrm>
            <a:off x="1968203" y="2495987"/>
            <a:ext cx="432864" cy="3230013"/>
          </a:xfrm>
          <a:prstGeom prst="leftBrace">
            <a:avLst/>
          </a:prstGeom>
          <a:ln>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35565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473109-2667-9F22-B5FB-87278A18B590}"/>
              </a:ext>
            </a:extLst>
          </p:cNvPr>
          <p:cNvPicPr>
            <a:picLocks noGrp="1" noChangeAspect="1"/>
          </p:cNvPicPr>
          <p:nvPr>
            <p:ph idx="1"/>
          </p:nvPr>
        </p:nvPicPr>
        <p:blipFill>
          <a:blip r:embed="rId2"/>
          <a:stretch>
            <a:fillRect/>
          </a:stretch>
        </p:blipFill>
        <p:spPr>
          <a:xfrm>
            <a:off x="1670766" y="1253331"/>
            <a:ext cx="9216880" cy="4351338"/>
          </a:xfrm>
        </p:spPr>
      </p:pic>
      <p:sp>
        <p:nvSpPr>
          <p:cNvPr id="6" name="Oval 5">
            <a:extLst>
              <a:ext uri="{FF2B5EF4-FFF2-40B4-BE49-F238E27FC236}">
                <a16:creationId xmlns:a16="http://schemas.microsoft.com/office/drawing/2014/main" id="{390814DA-7418-986C-44B9-C05D7BB19306}"/>
              </a:ext>
            </a:extLst>
          </p:cNvPr>
          <p:cNvSpPr/>
          <p:nvPr/>
        </p:nvSpPr>
        <p:spPr>
          <a:xfrm>
            <a:off x="3090210" y="2455109"/>
            <a:ext cx="2119743" cy="335178"/>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AFE2611-1CEB-DE6D-CA81-9597478D89DC}"/>
              </a:ext>
            </a:extLst>
          </p:cNvPr>
          <p:cNvSpPr txBox="1"/>
          <p:nvPr/>
        </p:nvSpPr>
        <p:spPr>
          <a:xfrm>
            <a:off x="6626874" y="413489"/>
            <a:ext cx="4774019" cy="523220"/>
          </a:xfrm>
          <a:prstGeom prst="rect">
            <a:avLst/>
          </a:prstGeom>
          <a:noFill/>
        </p:spPr>
        <p:txBody>
          <a:bodyPr wrap="square" lIns="91440" tIns="45720" rIns="91440" bIns="45720" rtlCol="0" anchor="t">
            <a:spAutoFit/>
          </a:bodyPr>
          <a:lstStyle/>
          <a:p>
            <a:r>
              <a:rPr lang="en-GB" sz="1400"/>
              <a:t>Ability to quickly click into the main database where you can explore further, this provides effortless navigation </a:t>
            </a:r>
          </a:p>
        </p:txBody>
      </p:sp>
      <p:cxnSp>
        <p:nvCxnSpPr>
          <p:cNvPr id="8" name="Straight Arrow Connector 7">
            <a:extLst>
              <a:ext uri="{FF2B5EF4-FFF2-40B4-BE49-F238E27FC236}">
                <a16:creationId xmlns:a16="http://schemas.microsoft.com/office/drawing/2014/main" id="{EB91F3A8-F080-7FDD-5DE2-3D17D251BFEC}"/>
              </a:ext>
            </a:extLst>
          </p:cNvPr>
          <p:cNvCxnSpPr>
            <a:cxnSpLocks/>
          </p:cNvCxnSpPr>
          <p:nvPr/>
        </p:nvCxnSpPr>
        <p:spPr>
          <a:xfrm flipH="1">
            <a:off x="8575156" y="882502"/>
            <a:ext cx="196704" cy="1032683"/>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1CEC24-D5EA-A7BC-B259-9268AD89EE2D}"/>
              </a:ext>
            </a:extLst>
          </p:cNvPr>
          <p:cNvSpPr txBox="1"/>
          <p:nvPr/>
        </p:nvSpPr>
        <p:spPr>
          <a:xfrm>
            <a:off x="5198245" y="6213295"/>
            <a:ext cx="6592186" cy="307777"/>
          </a:xfrm>
          <a:prstGeom prst="rect">
            <a:avLst/>
          </a:prstGeom>
          <a:noFill/>
        </p:spPr>
        <p:txBody>
          <a:bodyPr wrap="square" lIns="91440" tIns="45720" rIns="91440" bIns="45720" rtlCol="0" anchor="t">
            <a:spAutoFit/>
          </a:bodyPr>
          <a:lstStyle/>
          <a:p>
            <a:r>
              <a:rPr lang="en-GB" sz="1400"/>
              <a:t>Can quickly click into a report of interest</a:t>
            </a:r>
          </a:p>
        </p:txBody>
      </p:sp>
      <p:cxnSp>
        <p:nvCxnSpPr>
          <p:cNvPr id="12" name="Straight Arrow Connector 11">
            <a:extLst>
              <a:ext uri="{FF2B5EF4-FFF2-40B4-BE49-F238E27FC236}">
                <a16:creationId xmlns:a16="http://schemas.microsoft.com/office/drawing/2014/main" id="{20BC963C-29B8-549B-D1F2-E230328A5988}"/>
              </a:ext>
            </a:extLst>
          </p:cNvPr>
          <p:cNvCxnSpPr>
            <a:cxnSpLocks/>
          </p:cNvCxnSpPr>
          <p:nvPr/>
        </p:nvCxnSpPr>
        <p:spPr>
          <a:xfrm flipH="1" flipV="1">
            <a:off x="4952998" y="5573498"/>
            <a:ext cx="256955" cy="778281"/>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FBB4D97-9BCC-2E5E-824B-10309FFC98B6}"/>
              </a:ext>
            </a:extLst>
          </p:cNvPr>
          <p:cNvSpPr/>
          <p:nvPr/>
        </p:nvSpPr>
        <p:spPr>
          <a:xfrm>
            <a:off x="7125268" y="2018162"/>
            <a:ext cx="2348341" cy="604536"/>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9AE37853-17C9-06FE-7B43-3B9CB8562AE1}"/>
              </a:ext>
            </a:extLst>
          </p:cNvPr>
          <p:cNvCxnSpPr>
            <a:cxnSpLocks/>
          </p:cNvCxnSpPr>
          <p:nvPr/>
        </p:nvCxnSpPr>
        <p:spPr>
          <a:xfrm>
            <a:off x="2292768" y="817695"/>
            <a:ext cx="950162" cy="1712854"/>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22B1634-33EC-C950-05B1-01346B363BD7}"/>
              </a:ext>
            </a:extLst>
          </p:cNvPr>
          <p:cNvSpPr txBox="1"/>
          <p:nvPr/>
        </p:nvSpPr>
        <p:spPr>
          <a:xfrm>
            <a:off x="790837" y="346729"/>
            <a:ext cx="3604437" cy="523220"/>
          </a:xfrm>
          <a:prstGeom prst="rect">
            <a:avLst/>
          </a:prstGeom>
          <a:noFill/>
        </p:spPr>
        <p:txBody>
          <a:bodyPr wrap="square" lIns="91440" tIns="45720" rIns="91440" bIns="45720" rtlCol="0" anchor="t">
            <a:spAutoFit/>
          </a:bodyPr>
          <a:lstStyle/>
          <a:p>
            <a:r>
              <a:rPr lang="en-GB" sz="1400"/>
              <a:t>Ability to quickly choose a different region or country of choice </a:t>
            </a:r>
          </a:p>
        </p:txBody>
      </p:sp>
    </p:spTree>
    <p:extLst>
      <p:ext uri="{BB962C8B-B14F-4D97-AF65-F5344CB8AC3E}">
        <p14:creationId xmlns:p14="http://schemas.microsoft.com/office/powerpoint/2010/main" val="1304236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427F-40D1-AAA3-1E93-7891226CCB86}"/>
              </a:ext>
            </a:extLst>
          </p:cNvPr>
          <p:cNvSpPr>
            <a:spLocks noGrp="1"/>
          </p:cNvSpPr>
          <p:nvPr>
            <p:ph type="title"/>
          </p:nvPr>
        </p:nvSpPr>
        <p:spPr>
          <a:xfrm>
            <a:off x="9253591" y="506493"/>
            <a:ext cx="2642448" cy="1325563"/>
          </a:xfrm>
        </p:spPr>
        <p:txBody>
          <a:bodyPr>
            <a:normAutofit/>
          </a:bodyPr>
          <a:lstStyle/>
          <a:p>
            <a:r>
              <a:rPr lang="en-GB" sz="1400">
                <a:latin typeface="+mn-lt"/>
              </a:rPr>
              <a:t>Ability to narrow down the search to city level</a:t>
            </a:r>
          </a:p>
        </p:txBody>
      </p:sp>
      <p:pic>
        <p:nvPicPr>
          <p:cNvPr id="7" name="Picture 6">
            <a:extLst>
              <a:ext uri="{FF2B5EF4-FFF2-40B4-BE49-F238E27FC236}">
                <a16:creationId xmlns:a16="http://schemas.microsoft.com/office/drawing/2014/main" id="{AC569925-25D3-5599-0F86-BA25F25730E7}"/>
              </a:ext>
            </a:extLst>
          </p:cNvPr>
          <p:cNvPicPr>
            <a:picLocks noChangeAspect="1"/>
          </p:cNvPicPr>
          <p:nvPr/>
        </p:nvPicPr>
        <p:blipFill>
          <a:blip r:embed="rId2"/>
          <a:stretch>
            <a:fillRect/>
          </a:stretch>
        </p:blipFill>
        <p:spPr>
          <a:xfrm>
            <a:off x="414939" y="602431"/>
            <a:ext cx="8410408" cy="2901058"/>
          </a:xfrm>
          <a:prstGeom prst="rect">
            <a:avLst/>
          </a:prstGeom>
        </p:spPr>
      </p:pic>
      <p:pic>
        <p:nvPicPr>
          <p:cNvPr id="5" name="Content Placeholder 4">
            <a:extLst>
              <a:ext uri="{FF2B5EF4-FFF2-40B4-BE49-F238E27FC236}">
                <a16:creationId xmlns:a16="http://schemas.microsoft.com/office/drawing/2014/main" id="{850322A0-1B54-8665-F4A7-977D36CEB066}"/>
              </a:ext>
            </a:extLst>
          </p:cNvPr>
          <p:cNvPicPr>
            <a:picLocks noGrp="1" noChangeAspect="1"/>
          </p:cNvPicPr>
          <p:nvPr>
            <p:ph idx="1"/>
          </p:nvPr>
        </p:nvPicPr>
        <p:blipFill>
          <a:blip r:embed="rId3"/>
          <a:stretch>
            <a:fillRect/>
          </a:stretch>
        </p:blipFill>
        <p:spPr>
          <a:xfrm>
            <a:off x="4808305" y="3061681"/>
            <a:ext cx="7087734" cy="3577618"/>
          </a:xfrm>
        </p:spPr>
      </p:pic>
      <p:sp>
        <p:nvSpPr>
          <p:cNvPr id="9" name="TextBox 8">
            <a:extLst>
              <a:ext uri="{FF2B5EF4-FFF2-40B4-BE49-F238E27FC236}">
                <a16:creationId xmlns:a16="http://schemas.microsoft.com/office/drawing/2014/main" id="{F0703D0F-376B-8869-18D1-A1E7C85AA90F}"/>
              </a:ext>
            </a:extLst>
          </p:cNvPr>
          <p:cNvSpPr txBox="1"/>
          <p:nvPr/>
        </p:nvSpPr>
        <p:spPr>
          <a:xfrm>
            <a:off x="2140775" y="4712143"/>
            <a:ext cx="2373330" cy="738664"/>
          </a:xfrm>
          <a:prstGeom prst="rect">
            <a:avLst/>
          </a:prstGeom>
          <a:noFill/>
        </p:spPr>
        <p:txBody>
          <a:bodyPr wrap="square" lIns="91440" tIns="45720" rIns="91440" bIns="45720" rtlCol="0" anchor="t">
            <a:spAutoFit/>
          </a:bodyPr>
          <a:lstStyle/>
          <a:p>
            <a:r>
              <a:rPr lang="en-GB" sz="1400"/>
              <a:t>Can now explore further databases with a specific focus on city level </a:t>
            </a:r>
          </a:p>
        </p:txBody>
      </p:sp>
      <p:sp>
        <p:nvSpPr>
          <p:cNvPr id="10" name="Left Brace 9">
            <a:extLst>
              <a:ext uri="{FF2B5EF4-FFF2-40B4-BE49-F238E27FC236}">
                <a16:creationId xmlns:a16="http://schemas.microsoft.com/office/drawing/2014/main" id="{E8B97D5B-0203-1323-F796-8CE90D8E40AB}"/>
              </a:ext>
            </a:extLst>
          </p:cNvPr>
          <p:cNvSpPr/>
          <p:nvPr/>
        </p:nvSpPr>
        <p:spPr>
          <a:xfrm>
            <a:off x="4086864" y="3462374"/>
            <a:ext cx="432864" cy="3230013"/>
          </a:xfrm>
          <a:prstGeom prst="leftBrace">
            <a:avLst/>
          </a:prstGeom>
          <a:ln>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262153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c costs of obesity ...">
            <a:extLst>
              <a:ext uri="{FF2B5EF4-FFF2-40B4-BE49-F238E27FC236}">
                <a16:creationId xmlns:a16="http://schemas.microsoft.com/office/drawing/2014/main" id="{CC5B0FF2-288E-4709-8599-44CCBB864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546223" y="120774"/>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67D38C66-C4AC-4578-343E-ED365215FE23}"/>
              </a:ext>
            </a:extLst>
          </p:cNvPr>
          <p:cNvSpPr>
            <a:spLocks noChangeArrowheads="1"/>
          </p:cNvSpPr>
          <p:nvPr/>
        </p:nvSpPr>
        <p:spPr bwMode="auto">
          <a:xfrm>
            <a:off x="0" y="1705451"/>
            <a:ext cx="12192000" cy="34470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Navigating Countries Database- Consumer - Watch Video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ircular"/>
                <a:hlinkClick r:id="rId3"/>
              </a:rPr>
              <a:t> </a:t>
            </a:r>
            <a:r>
              <a:rPr kumimoji="0" lang="en-US" altLang="en-US" sz="1000" b="0" i="0" u="none" strike="noStrike" cap="none" normalizeH="0" baseline="0">
                <a:ln>
                  <a:noFill/>
                </a:ln>
                <a:solidFill>
                  <a:schemeClr val="tx1"/>
                </a:solidFill>
                <a:effectLst/>
                <a:latin typeface="circular"/>
              </a:rPr>
              <a:t> </a:t>
            </a:r>
            <a:r>
              <a:rPr kumimoji="0" lang="en-US" altLang="en-US" sz="20400" b="0" i="0" u="none" strike="noStrike" cap="none" normalizeH="0" baseline="0">
                <a:ln>
                  <a:noFill/>
                </a:ln>
                <a:solidFill>
                  <a:schemeClr val="tx1"/>
                </a:solidFill>
                <a:effectLst/>
                <a:latin typeface="circular"/>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0" name="Picture 2">
            <a:hlinkClick r:id="rId3"/>
            <a:extLst>
              <a:ext uri="{FF2B5EF4-FFF2-40B4-BE49-F238E27FC236}">
                <a16:creationId xmlns:a16="http://schemas.microsoft.com/office/drawing/2014/main" id="{15073220-8542-69A6-E05D-2D95AA5B3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625" y="2504274"/>
            <a:ext cx="6913295" cy="36726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0441B17-2E15-5E06-AF35-C98E568BD4C9}"/>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Video Tutorial </a:t>
            </a:r>
            <a:endParaRPr lang="en-GB" sz="2000">
              <a:solidFill>
                <a:schemeClr val="bg1"/>
              </a:solidFill>
              <a:latin typeface="+mn-lt"/>
              <a:ea typeface="Calibri"/>
              <a:cs typeface="Calibri"/>
            </a:endParaRPr>
          </a:p>
        </p:txBody>
      </p:sp>
    </p:spTree>
    <p:extLst>
      <p:ext uri="{BB962C8B-B14F-4D97-AF65-F5344CB8AC3E}">
        <p14:creationId xmlns:p14="http://schemas.microsoft.com/office/powerpoint/2010/main" val="1569631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B153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03119-B42E-A7A3-75D5-27001E1BEFC8}"/>
              </a:ext>
            </a:extLst>
          </p:cNvPr>
          <p:cNvSpPr>
            <a:spLocks noGrp="1"/>
          </p:cNvSpPr>
          <p:nvPr>
            <p:ph idx="1"/>
          </p:nvPr>
        </p:nvSpPr>
        <p:spPr>
          <a:xfrm>
            <a:off x="404091" y="4587296"/>
            <a:ext cx="6596784" cy="1776557"/>
          </a:xfrm>
        </p:spPr>
        <p:txBody>
          <a:bodyPr vert="horz" lIns="91440" tIns="45720" rIns="91440" bIns="45720" rtlCol="0" anchor="t">
            <a:normAutofit/>
          </a:bodyPr>
          <a:lstStyle/>
          <a:p>
            <a:pPr marL="0" indent="0">
              <a:buNone/>
            </a:pPr>
            <a:r>
              <a:rPr lang="en-GB" sz="3600">
                <a:solidFill>
                  <a:schemeClr val="bg1"/>
                </a:solidFill>
                <a:cs typeface="Calibri"/>
              </a:rPr>
              <a:t>4. COMPANIES </a:t>
            </a:r>
          </a:p>
        </p:txBody>
      </p:sp>
      <p:cxnSp>
        <p:nvCxnSpPr>
          <p:cNvPr id="5" name="Straight Connector 4">
            <a:extLst>
              <a:ext uri="{FF2B5EF4-FFF2-40B4-BE49-F238E27FC236}">
                <a16:creationId xmlns:a16="http://schemas.microsoft.com/office/drawing/2014/main" id="{2847347B-DBDB-D67A-F203-F236CF2DB433}"/>
              </a:ext>
            </a:extLst>
          </p:cNvPr>
          <p:cNvCxnSpPr/>
          <p:nvPr/>
        </p:nvCxnSpPr>
        <p:spPr>
          <a:xfrm>
            <a:off x="133350" y="5391150"/>
            <a:ext cx="98393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A0169A0-B5F8-112F-28BC-94988E71685D}"/>
              </a:ext>
            </a:extLst>
          </p:cNvPr>
          <p:cNvCxnSpPr>
            <a:cxnSpLocks/>
          </p:cNvCxnSpPr>
          <p:nvPr/>
        </p:nvCxnSpPr>
        <p:spPr>
          <a:xfrm>
            <a:off x="11159548" y="0"/>
            <a:ext cx="0" cy="25417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6C874B5-8780-FF9F-B792-C16FBDFFFE36}"/>
              </a:ext>
            </a:extLst>
          </p:cNvPr>
          <p:cNvSpPr txBox="1"/>
          <p:nvPr/>
        </p:nvSpPr>
        <p:spPr>
          <a:xfrm>
            <a:off x="10751128" y="6584061"/>
            <a:ext cx="2881744" cy="369332"/>
          </a:xfrm>
          <a:prstGeom prst="rect">
            <a:avLst/>
          </a:prstGeom>
          <a:noFill/>
        </p:spPr>
        <p:txBody>
          <a:bodyPr wrap="square" rtlCol="0">
            <a:spAutoFit/>
          </a:bodyPr>
          <a:lstStyle/>
          <a:p>
            <a:r>
              <a:rPr lang="en-GB">
                <a:solidFill>
                  <a:schemeClr val="bg1"/>
                </a:solidFill>
                <a:hlinkClick r:id="rId2">
                  <a:extLst>
                    <a:ext uri="{A12FA001-AC4F-418D-AE19-62706E023703}">
                      <ahyp:hlinkClr xmlns:ahyp="http://schemas.microsoft.com/office/drawing/2018/hyperlinkcolor" val="tx"/>
                    </a:ext>
                  </a:extLst>
                </a:hlinkClick>
              </a:rPr>
              <a:t>Click to Access</a:t>
            </a:r>
            <a:endParaRPr lang="en-GB">
              <a:solidFill>
                <a:schemeClr val="bg1"/>
              </a:solidFill>
            </a:endParaRPr>
          </a:p>
        </p:txBody>
      </p:sp>
    </p:spTree>
    <p:extLst>
      <p:ext uri="{BB962C8B-B14F-4D97-AF65-F5344CB8AC3E}">
        <p14:creationId xmlns:p14="http://schemas.microsoft.com/office/powerpoint/2010/main" val="157833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FE5560-371C-731B-7E56-ECE659CCAE34}"/>
              </a:ext>
            </a:extLst>
          </p:cNvPr>
          <p:cNvSpPr txBox="1"/>
          <p:nvPr/>
        </p:nvSpPr>
        <p:spPr>
          <a:xfrm>
            <a:off x="9419936" y="10759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Located in the Companies tab</a:t>
            </a:r>
            <a:endParaRPr lang="en-US" sz="1400"/>
          </a:p>
        </p:txBody>
      </p:sp>
      <p:sp>
        <p:nvSpPr>
          <p:cNvPr id="12" name="TextBox 11">
            <a:extLst>
              <a:ext uri="{FF2B5EF4-FFF2-40B4-BE49-F238E27FC236}">
                <a16:creationId xmlns:a16="http://schemas.microsoft.com/office/drawing/2014/main" id="{24D842F6-6293-F410-4EE4-4766E00081D5}"/>
              </a:ext>
            </a:extLst>
          </p:cNvPr>
          <p:cNvSpPr txBox="1"/>
          <p:nvPr/>
        </p:nvSpPr>
        <p:spPr>
          <a:xfrm>
            <a:off x="9656618" y="253034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Takes you to the Main Page</a:t>
            </a:r>
            <a:r>
              <a:rPr lang="en-GB" sz="2800"/>
              <a:t> </a:t>
            </a:r>
            <a:endParaRPr lang="en-US" sz="2800"/>
          </a:p>
        </p:txBody>
      </p:sp>
      <p:pic>
        <p:nvPicPr>
          <p:cNvPr id="14" name="Content Placeholder 13" descr="A screenshot of a web page&#10;&#10;Description automatically generated">
            <a:extLst>
              <a:ext uri="{FF2B5EF4-FFF2-40B4-BE49-F238E27FC236}">
                <a16:creationId xmlns:a16="http://schemas.microsoft.com/office/drawing/2014/main" id="{0DA1A2A3-9BD6-7296-BDCE-54D1A8521D07}"/>
              </a:ext>
            </a:extLst>
          </p:cNvPr>
          <p:cNvPicPr>
            <a:picLocks noGrp="1" noChangeAspect="1"/>
          </p:cNvPicPr>
          <p:nvPr>
            <p:ph idx="1"/>
          </p:nvPr>
        </p:nvPicPr>
        <p:blipFill>
          <a:blip r:embed="rId2"/>
          <a:stretch>
            <a:fillRect/>
          </a:stretch>
        </p:blipFill>
        <p:spPr>
          <a:xfrm>
            <a:off x="-2456" y="311522"/>
            <a:ext cx="9183548" cy="4039611"/>
          </a:xfrm>
        </p:spPr>
      </p:pic>
      <p:sp>
        <p:nvSpPr>
          <p:cNvPr id="6" name="Vertical Text Placeholder 36">
            <a:extLst>
              <a:ext uri="{FF2B5EF4-FFF2-40B4-BE49-F238E27FC236}">
                <a16:creationId xmlns:a16="http://schemas.microsoft.com/office/drawing/2014/main" id="{ABEA010A-F2A1-4909-ABFF-139588FC626A}"/>
              </a:ext>
            </a:extLst>
          </p:cNvPr>
          <p:cNvSpPr txBox="1">
            <a:spLocks/>
          </p:cNvSpPr>
          <p:nvPr/>
        </p:nvSpPr>
        <p:spPr>
          <a:xfrm>
            <a:off x="1375303" y="336998"/>
            <a:ext cx="758213" cy="260197"/>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sp>
        <p:nvSpPr>
          <p:cNvPr id="9" name="Vertical Text Placeholder 36">
            <a:extLst>
              <a:ext uri="{FF2B5EF4-FFF2-40B4-BE49-F238E27FC236}">
                <a16:creationId xmlns:a16="http://schemas.microsoft.com/office/drawing/2014/main" id="{F3ED729D-268A-0D3F-D9CF-D1275241C959}"/>
              </a:ext>
            </a:extLst>
          </p:cNvPr>
          <p:cNvSpPr txBox="1">
            <a:spLocks/>
          </p:cNvSpPr>
          <p:nvPr/>
        </p:nvSpPr>
        <p:spPr>
          <a:xfrm>
            <a:off x="7808609" y="3243947"/>
            <a:ext cx="1214382" cy="380908"/>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cxnSp>
        <p:nvCxnSpPr>
          <p:cNvPr id="11" name="Straight Arrow Connector 10">
            <a:extLst>
              <a:ext uri="{FF2B5EF4-FFF2-40B4-BE49-F238E27FC236}">
                <a16:creationId xmlns:a16="http://schemas.microsoft.com/office/drawing/2014/main" id="{C8ED4BD1-508C-06F6-9B25-5E95C8010C11}"/>
              </a:ext>
            </a:extLst>
          </p:cNvPr>
          <p:cNvCxnSpPr>
            <a:cxnSpLocks/>
          </p:cNvCxnSpPr>
          <p:nvPr/>
        </p:nvCxnSpPr>
        <p:spPr>
          <a:xfrm flipV="1">
            <a:off x="9219095" y="2826288"/>
            <a:ext cx="393024" cy="582504"/>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pic>
        <p:nvPicPr>
          <p:cNvPr id="15" name="Picture 14" descr="A screenshot of a computer&#10;&#10;Description automatically generated">
            <a:extLst>
              <a:ext uri="{FF2B5EF4-FFF2-40B4-BE49-F238E27FC236}">
                <a16:creationId xmlns:a16="http://schemas.microsoft.com/office/drawing/2014/main" id="{CBD152F2-9307-0304-E4A8-586999DB327B}"/>
              </a:ext>
            </a:extLst>
          </p:cNvPr>
          <p:cNvPicPr>
            <a:picLocks noChangeAspect="1"/>
          </p:cNvPicPr>
          <p:nvPr/>
        </p:nvPicPr>
        <p:blipFill>
          <a:blip r:embed="rId3"/>
          <a:stretch>
            <a:fillRect/>
          </a:stretch>
        </p:blipFill>
        <p:spPr>
          <a:xfrm>
            <a:off x="5518727" y="3927398"/>
            <a:ext cx="6673272" cy="2928658"/>
          </a:xfrm>
          <a:prstGeom prst="rect">
            <a:avLst/>
          </a:prstGeom>
        </p:spPr>
      </p:pic>
      <p:cxnSp>
        <p:nvCxnSpPr>
          <p:cNvPr id="17" name="Straight Arrow Connector 16">
            <a:extLst>
              <a:ext uri="{FF2B5EF4-FFF2-40B4-BE49-F238E27FC236}">
                <a16:creationId xmlns:a16="http://schemas.microsoft.com/office/drawing/2014/main" id="{B1102ECE-2B84-C22E-7360-D49F980CC6C4}"/>
              </a:ext>
            </a:extLst>
          </p:cNvPr>
          <p:cNvCxnSpPr>
            <a:cxnSpLocks/>
          </p:cNvCxnSpPr>
          <p:nvPr/>
        </p:nvCxnSpPr>
        <p:spPr>
          <a:xfrm flipV="1">
            <a:off x="4544291" y="4605656"/>
            <a:ext cx="935470" cy="621902"/>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695BDF2-C3D8-A0F0-28C4-4EF8FF989A6B}"/>
              </a:ext>
            </a:extLst>
          </p:cNvPr>
          <p:cNvCxnSpPr>
            <a:cxnSpLocks/>
          </p:cNvCxnSpPr>
          <p:nvPr/>
        </p:nvCxnSpPr>
        <p:spPr>
          <a:xfrm flipV="1">
            <a:off x="4531096" y="5198773"/>
            <a:ext cx="994149" cy="17240"/>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9AFB852-CE96-0981-33F5-9083B2FEF8F6}"/>
              </a:ext>
            </a:extLst>
          </p:cNvPr>
          <p:cNvSpPr txBox="1"/>
          <p:nvPr/>
        </p:nvSpPr>
        <p:spPr>
          <a:xfrm>
            <a:off x="718878" y="4877743"/>
            <a:ext cx="392231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Show the full list of 29k + Company profiles. Here you will also be able to ‘REFINE’ to narrow it down to your area of interest </a:t>
            </a:r>
            <a:endParaRPr lang="en-US" sz="1400"/>
          </a:p>
        </p:txBody>
      </p:sp>
      <p:pic>
        <p:nvPicPr>
          <p:cNvPr id="3" name="Picture 2" descr="economic costs of obesity ...">
            <a:extLst>
              <a:ext uri="{FF2B5EF4-FFF2-40B4-BE49-F238E27FC236}">
                <a16:creationId xmlns:a16="http://schemas.microsoft.com/office/drawing/2014/main" id="{6E6416EF-1CAC-1963-EC3B-A6DBE66260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20" t="19164" r="17157" b="21346"/>
          <a:stretch/>
        </p:blipFill>
        <p:spPr bwMode="auto">
          <a:xfrm>
            <a:off x="10558851" y="107172"/>
            <a:ext cx="1615154" cy="7885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BD098FD2-E5F0-8A92-3C08-E3C8EE2BDD75}"/>
              </a:ext>
            </a:extLst>
          </p:cNvPr>
          <p:cNvCxnSpPr>
            <a:cxnSpLocks/>
          </p:cNvCxnSpPr>
          <p:nvPr/>
        </p:nvCxnSpPr>
        <p:spPr>
          <a:xfrm flipH="1" flipV="1">
            <a:off x="2132315" y="647497"/>
            <a:ext cx="7316040" cy="575906"/>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9883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FB48E344-F119-C333-8E69-8C4FE27E629E}"/>
              </a:ext>
            </a:extLst>
          </p:cNvPr>
          <p:cNvPicPr>
            <a:picLocks noChangeAspect="1"/>
          </p:cNvPicPr>
          <p:nvPr/>
        </p:nvPicPr>
        <p:blipFill>
          <a:blip r:embed="rId2"/>
          <a:stretch>
            <a:fillRect/>
          </a:stretch>
        </p:blipFill>
        <p:spPr>
          <a:xfrm>
            <a:off x="730" y="968906"/>
            <a:ext cx="7006206" cy="4001050"/>
          </a:xfrm>
          <a:prstGeom prst="rect">
            <a:avLst/>
          </a:prstGeom>
        </p:spPr>
      </p:pic>
      <p:sp>
        <p:nvSpPr>
          <p:cNvPr id="6" name="TextBox 5">
            <a:extLst>
              <a:ext uri="{FF2B5EF4-FFF2-40B4-BE49-F238E27FC236}">
                <a16:creationId xmlns:a16="http://schemas.microsoft.com/office/drawing/2014/main" id="{0EEF7C80-C70F-5C17-788C-E6BAEB95CCC8}"/>
              </a:ext>
            </a:extLst>
          </p:cNvPr>
          <p:cNvSpPr txBox="1"/>
          <p:nvPr/>
        </p:nvSpPr>
        <p:spPr>
          <a:xfrm>
            <a:off x="23091" y="427182"/>
            <a:ext cx="91447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Calibri"/>
              </a:rPr>
              <a:t>You can make any refinements such as location, industry, company attributes and so forth. This will then narrow your search down and </a:t>
            </a:r>
            <a:r>
              <a:rPr lang="en-GB" sz="1400">
                <a:latin typeface="Calibri"/>
                <a:cs typeface="Calibri"/>
              </a:rPr>
              <a:t>be entirely focused on your search</a:t>
            </a:r>
            <a:endParaRPr lang="en-GB" sz="1400">
              <a:latin typeface="Calibri Light"/>
              <a:cs typeface="Calibri Light"/>
            </a:endParaRPr>
          </a:p>
        </p:txBody>
      </p:sp>
      <p:pic>
        <p:nvPicPr>
          <p:cNvPr id="2" name="Picture 1" descr="A close-up of a logo&#10;&#10;Description automatically generated">
            <a:extLst>
              <a:ext uri="{FF2B5EF4-FFF2-40B4-BE49-F238E27FC236}">
                <a16:creationId xmlns:a16="http://schemas.microsoft.com/office/drawing/2014/main" id="{70748105-D74A-D0BC-42EF-F159B11B9AAF}"/>
              </a:ext>
            </a:extLst>
          </p:cNvPr>
          <p:cNvPicPr>
            <a:picLocks noChangeAspect="1"/>
          </p:cNvPicPr>
          <p:nvPr/>
        </p:nvPicPr>
        <p:blipFill>
          <a:blip r:embed="rId3"/>
          <a:stretch>
            <a:fillRect/>
          </a:stretch>
        </p:blipFill>
        <p:spPr>
          <a:xfrm>
            <a:off x="4620818" y="5408066"/>
            <a:ext cx="7570370" cy="1450306"/>
          </a:xfrm>
          <a:prstGeom prst="rect">
            <a:avLst/>
          </a:prstGeom>
        </p:spPr>
      </p:pic>
      <p:cxnSp>
        <p:nvCxnSpPr>
          <p:cNvPr id="5" name="Straight Arrow Connector 4">
            <a:extLst>
              <a:ext uri="{FF2B5EF4-FFF2-40B4-BE49-F238E27FC236}">
                <a16:creationId xmlns:a16="http://schemas.microsoft.com/office/drawing/2014/main" id="{0D50C3ED-DA08-2F76-45EE-C84D859D1F1F}"/>
              </a:ext>
            </a:extLst>
          </p:cNvPr>
          <p:cNvCxnSpPr>
            <a:cxnSpLocks/>
          </p:cNvCxnSpPr>
          <p:nvPr/>
        </p:nvCxnSpPr>
        <p:spPr>
          <a:xfrm flipH="1">
            <a:off x="7049159" y="4932922"/>
            <a:ext cx="702579" cy="953346"/>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6A20F52-ACD0-4FC7-707A-974B67D44ECB}"/>
              </a:ext>
            </a:extLst>
          </p:cNvPr>
          <p:cNvSpPr txBox="1"/>
          <p:nvPr/>
        </p:nvSpPr>
        <p:spPr>
          <a:xfrm>
            <a:off x="7792453" y="4303295"/>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Alternatively, you can search for a specific company in the search bar</a:t>
            </a:r>
            <a:r>
              <a:rPr lang="en-GB"/>
              <a:t> </a:t>
            </a:r>
            <a:endParaRPr lang="en-US"/>
          </a:p>
        </p:txBody>
      </p:sp>
      <p:pic>
        <p:nvPicPr>
          <p:cNvPr id="3" name="Picture 2" descr="economic costs of obesity ...">
            <a:extLst>
              <a:ext uri="{FF2B5EF4-FFF2-40B4-BE49-F238E27FC236}">
                <a16:creationId xmlns:a16="http://schemas.microsoft.com/office/drawing/2014/main" id="{F07F31BA-9F9A-CA7D-E1EB-9A05F85426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20" t="19164" r="17157" b="21346"/>
          <a:stretch/>
        </p:blipFill>
        <p:spPr bwMode="auto">
          <a:xfrm>
            <a:off x="10576034" y="28676"/>
            <a:ext cx="1615154" cy="78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0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white rectangular object with pink border&#10;&#10;Description automatically generated">
            <a:extLst>
              <a:ext uri="{FF2B5EF4-FFF2-40B4-BE49-F238E27FC236}">
                <a16:creationId xmlns:a16="http://schemas.microsoft.com/office/drawing/2014/main" id="{E54778E3-ACF3-5E98-9C41-9E8E6B7ECBBD}"/>
              </a:ext>
            </a:extLst>
          </p:cNvPr>
          <p:cNvPicPr>
            <a:picLocks noChangeAspect="1"/>
          </p:cNvPicPr>
          <p:nvPr/>
        </p:nvPicPr>
        <p:blipFill>
          <a:blip r:embed="rId2"/>
          <a:stretch>
            <a:fillRect/>
          </a:stretch>
        </p:blipFill>
        <p:spPr>
          <a:xfrm>
            <a:off x="6506027" y="5032643"/>
            <a:ext cx="5529119" cy="1787773"/>
          </a:xfrm>
          <a:prstGeom prst="rect">
            <a:avLst/>
          </a:prstGeom>
        </p:spPr>
      </p:pic>
      <p:pic>
        <p:nvPicPr>
          <p:cNvPr id="4" name="Picture 3" descr="A screenshot of a website&#10;&#10;Description automatically generated">
            <a:extLst>
              <a:ext uri="{FF2B5EF4-FFF2-40B4-BE49-F238E27FC236}">
                <a16:creationId xmlns:a16="http://schemas.microsoft.com/office/drawing/2014/main" id="{71D74192-A2CA-076E-DE70-0D7BC2D0B6D2}"/>
              </a:ext>
            </a:extLst>
          </p:cNvPr>
          <p:cNvPicPr>
            <a:picLocks noChangeAspect="1"/>
          </p:cNvPicPr>
          <p:nvPr/>
        </p:nvPicPr>
        <p:blipFill>
          <a:blip r:embed="rId3"/>
          <a:stretch>
            <a:fillRect/>
          </a:stretch>
        </p:blipFill>
        <p:spPr>
          <a:xfrm>
            <a:off x="3615515" y="429772"/>
            <a:ext cx="8495242" cy="4549134"/>
          </a:xfrm>
          <a:prstGeom prst="rect">
            <a:avLst/>
          </a:prstGeom>
        </p:spPr>
      </p:pic>
      <p:cxnSp>
        <p:nvCxnSpPr>
          <p:cNvPr id="6" name="Straight Arrow Connector 5">
            <a:extLst>
              <a:ext uri="{FF2B5EF4-FFF2-40B4-BE49-F238E27FC236}">
                <a16:creationId xmlns:a16="http://schemas.microsoft.com/office/drawing/2014/main" id="{18ADDA7B-4769-7FAF-2BFE-B99EDDEC6C6C}"/>
              </a:ext>
            </a:extLst>
          </p:cNvPr>
          <p:cNvCxnSpPr>
            <a:cxnSpLocks/>
          </p:cNvCxnSpPr>
          <p:nvPr/>
        </p:nvCxnSpPr>
        <p:spPr>
          <a:xfrm>
            <a:off x="5768311" y="211468"/>
            <a:ext cx="2999298" cy="609078"/>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7EC9220-DC23-9062-0E95-DB3E99FE520F}"/>
              </a:ext>
            </a:extLst>
          </p:cNvPr>
          <p:cNvCxnSpPr>
            <a:cxnSpLocks/>
          </p:cNvCxnSpPr>
          <p:nvPr/>
        </p:nvCxnSpPr>
        <p:spPr>
          <a:xfrm>
            <a:off x="11091412" y="414394"/>
            <a:ext cx="61242" cy="349943"/>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C157B8D-E9BA-BD35-2288-DEBE623D40C4}"/>
              </a:ext>
            </a:extLst>
          </p:cNvPr>
          <p:cNvSpPr txBox="1"/>
          <p:nvPr/>
        </p:nvSpPr>
        <p:spPr>
          <a:xfrm>
            <a:off x="7304926" y="1397"/>
            <a:ext cx="48850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Ask an analyst for help and support and create an alert for any new updates on the company</a:t>
            </a:r>
            <a:endParaRPr lang="en-GB" sz="1400">
              <a:cs typeface="Calibri"/>
            </a:endParaRPr>
          </a:p>
        </p:txBody>
      </p:sp>
      <p:sp>
        <p:nvSpPr>
          <p:cNvPr id="9" name="TextBox 8">
            <a:extLst>
              <a:ext uri="{FF2B5EF4-FFF2-40B4-BE49-F238E27FC236}">
                <a16:creationId xmlns:a16="http://schemas.microsoft.com/office/drawing/2014/main" id="{D79595BA-C0E8-0519-BFE8-E4818214F6D4}"/>
              </a:ext>
            </a:extLst>
          </p:cNvPr>
          <p:cNvSpPr txBox="1"/>
          <p:nvPr/>
        </p:nvSpPr>
        <p:spPr>
          <a:xfrm>
            <a:off x="-74082" y="8054"/>
            <a:ext cx="75865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Calibri"/>
              </a:rPr>
              <a:t>Pull all the company's information into a pre-made PowerPoint for easy access </a:t>
            </a:r>
          </a:p>
        </p:txBody>
      </p:sp>
      <p:pic>
        <p:nvPicPr>
          <p:cNvPr id="3" name="Picture 2" descr="A screen shot of a phone&#10;&#10;Description automatically generated">
            <a:extLst>
              <a:ext uri="{FF2B5EF4-FFF2-40B4-BE49-F238E27FC236}">
                <a16:creationId xmlns:a16="http://schemas.microsoft.com/office/drawing/2014/main" id="{630E90A6-6D86-EA3B-6252-5CD2BE419E5E}"/>
              </a:ext>
            </a:extLst>
          </p:cNvPr>
          <p:cNvPicPr>
            <a:picLocks noChangeAspect="1"/>
          </p:cNvPicPr>
          <p:nvPr/>
        </p:nvPicPr>
        <p:blipFill>
          <a:blip r:embed="rId4"/>
          <a:stretch>
            <a:fillRect/>
          </a:stretch>
        </p:blipFill>
        <p:spPr>
          <a:xfrm>
            <a:off x="-4309" y="3865789"/>
            <a:ext cx="1895475" cy="2990850"/>
          </a:xfrm>
          <a:prstGeom prst="rect">
            <a:avLst/>
          </a:prstGeom>
        </p:spPr>
      </p:pic>
      <p:pic>
        <p:nvPicPr>
          <p:cNvPr id="14" name="Picture 13" descr="A pink line on a black background&#10;&#10;Description automatically generated">
            <a:extLst>
              <a:ext uri="{FF2B5EF4-FFF2-40B4-BE49-F238E27FC236}">
                <a16:creationId xmlns:a16="http://schemas.microsoft.com/office/drawing/2014/main" id="{7D575189-3AA7-19B2-E538-AEF6B950B924}"/>
              </a:ext>
            </a:extLst>
          </p:cNvPr>
          <p:cNvPicPr>
            <a:picLocks noChangeAspect="1"/>
          </p:cNvPicPr>
          <p:nvPr/>
        </p:nvPicPr>
        <p:blipFill>
          <a:blip r:embed="rId5"/>
          <a:stretch>
            <a:fillRect/>
          </a:stretch>
        </p:blipFill>
        <p:spPr>
          <a:xfrm>
            <a:off x="2815998" y="664027"/>
            <a:ext cx="790575" cy="1647374"/>
          </a:xfrm>
          <a:prstGeom prst="rect">
            <a:avLst/>
          </a:prstGeom>
        </p:spPr>
      </p:pic>
      <p:sp>
        <p:nvSpPr>
          <p:cNvPr id="15" name="TextBox 14">
            <a:extLst>
              <a:ext uri="{FF2B5EF4-FFF2-40B4-BE49-F238E27FC236}">
                <a16:creationId xmlns:a16="http://schemas.microsoft.com/office/drawing/2014/main" id="{C0B8C1B9-314C-F9B0-F0D5-12A4C7DC78E8}"/>
              </a:ext>
            </a:extLst>
          </p:cNvPr>
          <p:cNvSpPr txBox="1"/>
          <p:nvPr/>
        </p:nvSpPr>
        <p:spPr>
          <a:xfrm>
            <a:off x="961321" y="1085596"/>
            <a:ext cx="18904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Explore a company's financials, key competitors and a detailed SWOT analysis </a:t>
            </a:r>
          </a:p>
        </p:txBody>
      </p:sp>
      <p:sp>
        <p:nvSpPr>
          <p:cNvPr id="16" name="TextBox 15">
            <a:extLst>
              <a:ext uri="{FF2B5EF4-FFF2-40B4-BE49-F238E27FC236}">
                <a16:creationId xmlns:a16="http://schemas.microsoft.com/office/drawing/2014/main" id="{3539F432-1C68-10CD-B59D-9B3BFC7CFEF8}"/>
              </a:ext>
            </a:extLst>
          </p:cNvPr>
          <p:cNvSpPr txBox="1"/>
          <p:nvPr/>
        </p:nvSpPr>
        <p:spPr>
          <a:xfrm>
            <a:off x="2379356" y="5076540"/>
            <a:ext cx="26797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With the companies tab you can collect information on various signals relating to a specific company such as deal trends, hiring trends and patent trends etc.</a:t>
            </a:r>
          </a:p>
        </p:txBody>
      </p:sp>
      <p:cxnSp>
        <p:nvCxnSpPr>
          <p:cNvPr id="17" name="Straight Arrow Connector 16">
            <a:extLst>
              <a:ext uri="{FF2B5EF4-FFF2-40B4-BE49-F238E27FC236}">
                <a16:creationId xmlns:a16="http://schemas.microsoft.com/office/drawing/2014/main" id="{1A22E962-193C-990E-6556-2D26F2A703EC}"/>
              </a:ext>
            </a:extLst>
          </p:cNvPr>
          <p:cNvCxnSpPr>
            <a:cxnSpLocks/>
          </p:cNvCxnSpPr>
          <p:nvPr/>
        </p:nvCxnSpPr>
        <p:spPr>
          <a:xfrm flipH="1" flipV="1">
            <a:off x="1906564" y="5559413"/>
            <a:ext cx="517809" cy="290396"/>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descr="A screenshot of a computer&#10;&#10;Description automatically generated">
            <a:extLst>
              <a:ext uri="{FF2B5EF4-FFF2-40B4-BE49-F238E27FC236}">
                <a16:creationId xmlns:a16="http://schemas.microsoft.com/office/drawing/2014/main" id="{2190466B-5E2C-B81B-6A38-AC89EF260258}"/>
              </a:ext>
            </a:extLst>
          </p:cNvPr>
          <p:cNvPicPr>
            <a:picLocks noChangeAspect="1"/>
          </p:cNvPicPr>
          <p:nvPr/>
        </p:nvPicPr>
        <p:blipFill>
          <a:blip r:embed="rId6"/>
          <a:stretch>
            <a:fillRect/>
          </a:stretch>
        </p:blipFill>
        <p:spPr>
          <a:xfrm>
            <a:off x="6691766" y="5262335"/>
            <a:ext cx="1457325" cy="1377043"/>
          </a:xfrm>
          <a:prstGeom prst="rect">
            <a:avLst/>
          </a:prstGeom>
        </p:spPr>
      </p:pic>
      <p:sp>
        <p:nvSpPr>
          <p:cNvPr id="19" name="TextBox 18">
            <a:extLst>
              <a:ext uri="{FF2B5EF4-FFF2-40B4-BE49-F238E27FC236}">
                <a16:creationId xmlns:a16="http://schemas.microsoft.com/office/drawing/2014/main" id="{7C475483-D133-FA31-4687-1128D8C3BCE2}"/>
              </a:ext>
            </a:extLst>
          </p:cNvPr>
          <p:cNvSpPr txBox="1"/>
          <p:nvPr/>
        </p:nvSpPr>
        <p:spPr>
          <a:xfrm>
            <a:off x="8395787" y="5383799"/>
            <a:ext cx="363780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Don’t forget to use My </a:t>
            </a:r>
            <a:r>
              <a:rPr lang="en-GB" sz="1400" err="1">
                <a:ea typeface="Calibri"/>
                <a:cs typeface="Calibri"/>
              </a:rPr>
              <a:t>GlobalData</a:t>
            </a:r>
            <a:r>
              <a:rPr lang="en-GB" sz="1400">
                <a:ea typeface="Calibri"/>
                <a:cs typeface="Calibri"/>
              </a:rPr>
              <a:t> Tools to download or create an alert with any information you want to keep track on or save.</a:t>
            </a:r>
          </a:p>
        </p:txBody>
      </p:sp>
    </p:spTree>
    <p:extLst>
      <p:ext uri="{BB962C8B-B14F-4D97-AF65-F5344CB8AC3E}">
        <p14:creationId xmlns:p14="http://schemas.microsoft.com/office/powerpoint/2010/main" val="560619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c costs of obesity ...">
            <a:extLst>
              <a:ext uri="{FF2B5EF4-FFF2-40B4-BE49-F238E27FC236}">
                <a16:creationId xmlns:a16="http://schemas.microsoft.com/office/drawing/2014/main" id="{CC5B0FF2-288E-4709-8599-44CCBB864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546223" y="120774"/>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79DCB826-7C3F-E07C-76D1-53E2275497BF}"/>
              </a:ext>
            </a:extLst>
          </p:cNvPr>
          <p:cNvSpPr>
            <a:spLocks noChangeArrowheads="1"/>
          </p:cNvSpPr>
          <p:nvPr/>
        </p:nvSpPr>
        <p:spPr bwMode="auto">
          <a:xfrm>
            <a:off x="0" y="1635773"/>
            <a:ext cx="12192000" cy="28315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Exploring </a:t>
            </a:r>
            <a:r>
              <a:rPr kumimoji="0" lang="en-US" altLang="en-US" sz="2000" b="0" i="0" u="none" strike="noStrike" cap="none" normalizeH="0" baseline="0" err="1">
                <a:ln>
                  <a:noFill/>
                </a:ln>
                <a:solidFill>
                  <a:schemeClr val="tx1"/>
                </a:solidFill>
                <a:effectLst/>
                <a:latin typeface="Calibri" panose="020F0502020204030204" pitchFamily="34" charset="0"/>
                <a:cs typeface="Calibri" panose="020F0502020204030204" pitchFamily="34" charset="0"/>
                <a:hlinkClick r:id="rId3"/>
              </a:rPr>
              <a:t>GlobalData's</a:t>
            </a:r>
            <a:r>
              <a:rPr kumimoji="0" lang="en-US" altLang="en-US" sz="2000"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 Company Database - Watch Video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ircular"/>
                <a:hlinkClick r:id="rId3"/>
              </a:rPr>
              <a:t> </a:t>
            </a:r>
            <a:r>
              <a:rPr kumimoji="0" lang="en-US" altLang="en-US" sz="1000" b="0" i="0" u="none" strike="noStrike" cap="none" normalizeH="0" baseline="0">
                <a:ln>
                  <a:noFill/>
                </a:ln>
                <a:solidFill>
                  <a:schemeClr val="tx1"/>
                </a:solidFill>
                <a:effectLst/>
                <a:latin typeface="circular"/>
              </a:rPr>
              <a:t> </a:t>
            </a:r>
            <a:r>
              <a:rPr kumimoji="0" lang="en-US" altLang="en-US" sz="16400" b="0" i="0" u="none" strike="noStrike" cap="none" normalizeH="0" baseline="0">
                <a:ln>
                  <a:noFill/>
                </a:ln>
                <a:solidFill>
                  <a:schemeClr val="tx1"/>
                </a:solidFill>
                <a:effectLst/>
                <a:latin typeface="circular"/>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2" name="Picture 2">
            <a:hlinkClick r:id="rId3"/>
            <a:extLst>
              <a:ext uri="{FF2B5EF4-FFF2-40B4-BE49-F238E27FC236}">
                <a16:creationId xmlns:a16="http://schemas.microsoft.com/office/drawing/2014/main" id="{B082E0DD-0B1D-3CCD-ABE7-1C0EAAB5F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1286" y="2196036"/>
            <a:ext cx="8675834" cy="37143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56BB20-0878-E00D-0B0F-995D092B3ECE}"/>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Video Tutorial </a:t>
            </a:r>
            <a:endParaRPr lang="en-GB" sz="2000">
              <a:solidFill>
                <a:schemeClr val="bg1"/>
              </a:solidFill>
              <a:latin typeface="+mn-lt"/>
              <a:ea typeface="Calibri"/>
              <a:cs typeface="Calibri"/>
            </a:endParaRPr>
          </a:p>
        </p:txBody>
      </p:sp>
    </p:spTree>
    <p:extLst>
      <p:ext uri="{BB962C8B-B14F-4D97-AF65-F5344CB8AC3E}">
        <p14:creationId xmlns:p14="http://schemas.microsoft.com/office/powerpoint/2010/main" val="2113141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B153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03119-B42E-A7A3-75D5-27001E1BEFC8}"/>
              </a:ext>
            </a:extLst>
          </p:cNvPr>
          <p:cNvSpPr>
            <a:spLocks noGrp="1"/>
          </p:cNvSpPr>
          <p:nvPr>
            <p:ph idx="1"/>
          </p:nvPr>
        </p:nvSpPr>
        <p:spPr>
          <a:xfrm>
            <a:off x="404091" y="4587296"/>
            <a:ext cx="6596784" cy="1776557"/>
          </a:xfrm>
        </p:spPr>
        <p:txBody>
          <a:bodyPr vert="horz" lIns="91440" tIns="45720" rIns="91440" bIns="45720" rtlCol="0" anchor="t">
            <a:normAutofit/>
          </a:bodyPr>
          <a:lstStyle/>
          <a:p>
            <a:pPr marL="0" indent="0">
              <a:buNone/>
            </a:pPr>
            <a:r>
              <a:rPr lang="en-GB" sz="3600">
                <a:solidFill>
                  <a:schemeClr val="bg1"/>
                </a:solidFill>
                <a:cs typeface="Calibri"/>
              </a:rPr>
              <a:t>4. </a:t>
            </a:r>
            <a:r>
              <a:rPr lang="en-GB" sz="3600" err="1">
                <a:solidFill>
                  <a:schemeClr val="bg1"/>
                </a:solidFill>
                <a:cs typeface="Calibri"/>
              </a:rPr>
              <a:t>TrendSights</a:t>
            </a:r>
            <a:r>
              <a:rPr lang="en-GB" sz="3600">
                <a:solidFill>
                  <a:schemeClr val="bg1"/>
                </a:solidFill>
                <a:cs typeface="Calibri"/>
              </a:rPr>
              <a:t>  </a:t>
            </a:r>
          </a:p>
        </p:txBody>
      </p:sp>
      <p:cxnSp>
        <p:nvCxnSpPr>
          <p:cNvPr id="5" name="Straight Connector 4">
            <a:extLst>
              <a:ext uri="{FF2B5EF4-FFF2-40B4-BE49-F238E27FC236}">
                <a16:creationId xmlns:a16="http://schemas.microsoft.com/office/drawing/2014/main" id="{2847347B-DBDB-D67A-F203-F236CF2DB433}"/>
              </a:ext>
            </a:extLst>
          </p:cNvPr>
          <p:cNvCxnSpPr/>
          <p:nvPr/>
        </p:nvCxnSpPr>
        <p:spPr>
          <a:xfrm>
            <a:off x="133350" y="5391150"/>
            <a:ext cx="98393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A0169A0-B5F8-112F-28BC-94988E71685D}"/>
              </a:ext>
            </a:extLst>
          </p:cNvPr>
          <p:cNvCxnSpPr>
            <a:cxnSpLocks/>
          </p:cNvCxnSpPr>
          <p:nvPr/>
        </p:nvCxnSpPr>
        <p:spPr>
          <a:xfrm>
            <a:off x="11159548" y="0"/>
            <a:ext cx="0" cy="25417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6C874B5-8780-FF9F-B792-C16FBDFFFE36}"/>
              </a:ext>
            </a:extLst>
          </p:cNvPr>
          <p:cNvSpPr txBox="1"/>
          <p:nvPr/>
        </p:nvSpPr>
        <p:spPr>
          <a:xfrm>
            <a:off x="10751128" y="6584061"/>
            <a:ext cx="2881744" cy="369332"/>
          </a:xfrm>
          <a:prstGeom prst="rect">
            <a:avLst/>
          </a:prstGeom>
          <a:noFill/>
        </p:spPr>
        <p:txBody>
          <a:bodyPr wrap="square" rtlCol="0">
            <a:spAutoFit/>
          </a:bodyPr>
          <a:lstStyle/>
          <a:p>
            <a:r>
              <a:rPr lang="en-GB">
                <a:solidFill>
                  <a:schemeClr val="bg1"/>
                </a:solidFill>
                <a:hlinkClick r:id="rId2">
                  <a:extLst>
                    <a:ext uri="{A12FA001-AC4F-418D-AE19-62706E023703}">
                      <ahyp:hlinkClr xmlns:ahyp="http://schemas.microsoft.com/office/drawing/2018/hyperlinkcolor" val="tx"/>
                    </a:ext>
                  </a:extLst>
                </a:hlinkClick>
              </a:rPr>
              <a:t>Click to Access</a:t>
            </a:r>
            <a:endParaRPr lang="en-GB">
              <a:solidFill>
                <a:schemeClr val="bg1"/>
              </a:solidFill>
            </a:endParaRPr>
          </a:p>
        </p:txBody>
      </p:sp>
    </p:spTree>
    <p:extLst>
      <p:ext uri="{BB962C8B-B14F-4D97-AF65-F5344CB8AC3E}">
        <p14:creationId xmlns:p14="http://schemas.microsoft.com/office/powerpoint/2010/main" val="342884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hlinkClick r:id="rId2"/>
            <a:extLst>
              <a:ext uri="{FF2B5EF4-FFF2-40B4-BE49-F238E27FC236}">
                <a16:creationId xmlns:a16="http://schemas.microsoft.com/office/drawing/2014/main" id="{BB410B66-81F5-D0B0-CCB7-9B79B8F85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026" y="2161783"/>
            <a:ext cx="7241368" cy="32699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A2AF02-6C8C-DB10-156F-6ABD4CCA9F5C}"/>
              </a:ext>
            </a:extLst>
          </p:cNvPr>
          <p:cNvSpPr txBox="1"/>
          <p:nvPr/>
        </p:nvSpPr>
        <p:spPr>
          <a:xfrm>
            <a:off x="3059986" y="1515452"/>
            <a:ext cx="6072027" cy="646331"/>
          </a:xfrm>
          <a:prstGeom prst="rect">
            <a:avLst/>
          </a:prstGeom>
          <a:noFill/>
        </p:spPr>
        <p:txBody>
          <a:bodyPr wrap="square" rtlCol="0">
            <a:spAutoFit/>
          </a:bodyPr>
          <a:lstStyle/>
          <a:p>
            <a:r>
              <a:rPr lang="en-GB" sz="1800" b="1" kern="100">
                <a:solidFill>
                  <a:srgbClr val="0B153B"/>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Welcome to </a:t>
            </a:r>
            <a:r>
              <a:rPr lang="en-GB" sz="1800" b="1" kern="100" err="1">
                <a:solidFill>
                  <a:srgbClr val="0B153B"/>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GlobalData</a:t>
            </a:r>
            <a:r>
              <a:rPr lang="en-GB" sz="1800" b="1" kern="100">
                <a:solidFill>
                  <a:srgbClr val="0B153B"/>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&amp; Consumer Goods - Watch Video</a:t>
            </a:r>
            <a:endParaRPr lang="en-GB" sz="1800" b="1" kern="100">
              <a:solidFill>
                <a:srgbClr val="0B153B"/>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b="1">
              <a:solidFill>
                <a:srgbClr val="0B153B"/>
              </a:solidFill>
            </a:endParaRPr>
          </a:p>
        </p:txBody>
      </p:sp>
      <p:sp>
        <p:nvSpPr>
          <p:cNvPr id="3" name="Title 1">
            <a:extLst>
              <a:ext uri="{FF2B5EF4-FFF2-40B4-BE49-F238E27FC236}">
                <a16:creationId xmlns:a16="http://schemas.microsoft.com/office/drawing/2014/main" id="{C75EBEB0-DA8E-2754-CF2E-67E63DE7CEF2}"/>
              </a:ext>
            </a:extLst>
          </p:cNvPr>
          <p:cNvSpPr>
            <a:spLocks noGrp="1"/>
          </p:cNvSpPr>
          <p:nvPr>
            <p:ph type="title"/>
          </p:nvPr>
        </p:nvSpPr>
        <p:spPr>
          <a:xfrm>
            <a:off x="0" y="424183"/>
            <a:ext cx="4469258" cy="747071"/>
          </a:xfrm>
          <a:solidFill>
            <a:srgbClr val="0B153B"/>
          </a:solidFill>
        </p:spPr>
        <p:txBody>
          <a:bodyPr>
            <a:normAutofit/>
          </a:bodyPr>
          <a:lstStyle/>
          <a:p>
            <a:r>
              <a:rPr lang="en-GB" sz="3600">
                <a:solidFill>
                  <a:schemeClr val="bg1"/>
                </a:solidFill>
              </a:rPr>
              <a:t>Introduction Video:</a:t>
            </a:r>
          </a:p>
        </p:txBody>
      </p:sp>
      <p:sp>
        <p:nvSpPr>
          <p:cNvPr id="4" name="TextBox 3">
            <a:extLst>
              <a:ext uri="{FF2B5EF4-FFF2-40B4-BE49-F238E27FC236}">
                <a16:creationId xmlns:a16="http://schemas.microsoft.com/office/drawing/2014/main" id="{7581DC0C-F284-5311-9B13-AD270E50CFF0}"/>
              </a:ext>
            </a:extLst>
          </p:cNvPr>
          <p:cNvSpPr txBox="1"/>
          <p:nvPr/>
        </p:nvSpPr>
        <p:spPr>
          <a:xfrm>
            <a:off x="1575370" y="6064485"/>
            <a:ext cx="9041258" cy="369332"/>
          </a:xfrm>
          <a:prstGeom prst="rect">
            <a:avLst/>
          </a:prstGeom>
          <a:noFill/>
        </p:spPr>
        <p:txBody>
          <a:bodyPr wrap="square" rtlCol="0">
            <a:spAutoFit/>
          </a:bodyPr>
          <a:lstStyle/>
          <a:p>
            <a:r>
              <a:rPr lang="en-GB" b="1"/>
              <a:t>Please watch this short video to familiarise yourself with the qualities the databases provide. </a:t>
            </a:r>
          </a:p>
        </p:txBody>
      </p:sp>
    </p:spTree>
    <p:extLst>
      <p:ext uri="{BB962C8B-B14F-4D97-AF65-F5344CB8AC3E}">
        <p14:creationId xmlns:p14="http://schemas.microsoft.com/office/powerpoint/2010/main" val="939234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53DAB1-588E-9937-012B-6C77ADD735D3}"/>
              </a:ext>
            </a:extLst>
          </p:cNvPr>
          <p:cNvPicPr>
            <a:picLocks noChangeAspect="1"/>
          </p:cNvPicPr>
          <p:nvPr/>
        </p:nvPicPr>
        <p:blipFill>
          <a:blip r:embed="rId2"/>
          <a:stretch>
            <a:fillRect/>
          </a:stretch>
        </p:blipFill>
        <p:spPr>
          <a:xfrm>
            <a:off x="10574896" y="-9109"/>
            <a:ext cx="1615580" cy="786452"/>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F9FA1B86-C9F4-8405-7846-10A5F35EB0E5}"/>
              </a:ext>
            </a:extLst>
          </p:cNvPr>
          <p:cNvPicPr>
            <a:picLocks noChangeAspect="1"/>
          </p:cNvPicPr>
          <p:nvPr/>
        </p:nvPicPr>
        <p:blipFill rotWithShape="1">
          <a:blip r:embed="rId3"/>
          <a:srcRect l="173" t="-1513" r="189" b="1511"/>
          <a:stretch/>
        </p:blipFill>
        <p:spPr>
          <a:xfrm>
            <a:off x="2757594" y="1611477"/>
            <a:ext cx="9382870" cy="5182763"/>
          </a:xfrm>
          <a:prstGeom prst="rect">
            <a:avLst/>
          </a:prstGeom>
        </p:spPr>
      </p:pic>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Vertical Text Placeholder 36">
            <a:extLst>
              <a:ext uri="{FF2B5EF4-FFF2-40B4-BE49-F238E27FC236}">
                <a16:creationId xmlns:a16="http://schemas.microsoft.com/office/drawing/2014/main" id="{C02E0162-FD91-A960-B3DE-5BF69354013A}"/>
              </a:ext>
            </a:extLst>
          </p:cNvPr>
          <p:cNvSpPr txBox="1">
            <a:spLocks/>
          </p:cNvSpPr>
          <p:nvPr/>
        </p:nvSpPr>
        <p:spPr>
          <a:xfrm>
            <a:off x="6723550" y="1717047"/>
            <a:ext cx="368142" cy="232984"/>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400" b="0">
              <a:solidFill>
                <a:srgbClr val="FF0000"/>
              </a:solidFill>
            </a:endParaRPr>
          </a:p>
        </p:txBody>
      </p:sp>
      <p:sp>
        <p:nvSpPr>
          <p:cNvPr id="8" name="TextBox 7">
            <a:extLst>
              <a:ext uri="{FF2B5EF4-FFF2-40B4-BE49-F238E27FC236}">
                <a16:creationId xmlns:a16="http://schemas.microsoft.com/office/drawing/2014/main" id="{6B809873-73B5-9FF4-0E27-B88DB5B0235F}"/>
              </a:ext>
            </a:extLst>
          </p:cNvPr>
          <p:cNvSpPr txBox="1"/>
          <p:nvPr/>
        </p:nvSpPr>
        <p:spPr>
          <a:xfrm>
            <a:off x="441789" y="4147660"/>
            <a:ext cx="233357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These are the mega trends which have been identified by our analysts </a:t>
            </a:r>
          </a:p>
        </p:txBody>
      </p:sp>
      <p:pic>
        <p:nvPicPr>
          <p:cNvPr id="2" name="Picture 1" descr="A pink line on a black background&#10;&#10;Description automatically generated">
            <a:extLst>
              <a:ext uri="{FF2B5EF4-FFF2-40B4-BE49-F238E27FC236}">
                <a16:creationId xmlns:a16="http://schemas.microsoft.com/office/drawing/2014/main" id="{0C8019ED-C054-5BCE-B551-C21F7915B726}"/>
              </a:ext>
            </a:extLst>
          </p:cNvPr>
          <p:cNvPicPr>
            <a:picLocks noChangeAspect="1"/>
          </p:cNvPicPr>
          <p:nvPr/>
        </p:nvPicPr>
        <p:blipFill>
          <a:blip r:embed="rId4"/>
          <a:stretch>
            <a:fillRect/>
          </a:stretch>
        </p:blipFill>
        <p:spPr>
          <a:xfrm>
            <a:off x="2775368" y="2828589"/>
            <a:ext cx="790575" cy="3180443"/>
          </a:xfrm>
          <a:prstGeom prst="rect">
            <a:avLst/>
          </a:prstGeom>
        </p:spPr>
      </p:pic>
      <p:sp>
        <p:nvSpPr>
          <p:cNvPr id="3" name="TextBox 2">
            <a:extLst>
              <a:ext uri="{FF2B5EF4-FFF2-40B4-BE49-F238E27FC236}">
                <a16:creationId xmlns:a16="http://schemas.microsoft.com/office/drawing/2014/main" id="{9AC73BAB-22AE-FE1D-AB28-6D1E50AA87D8}"/>
              </a:ext>
            </a:extLst>
          </p:cNvPr>
          <p:cNvSpPr txBox="1"/>
          <p:nvPr/>
        </p:nvSpPr>
        <p:spPr>
          <a:xfrm>
            <a:off x="4999104" y="127292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Calibri"/>
              </a:rPr>
              <a:t>Located under the tools tab</a:t>
            </a:r>
            <a:endParaRPr lang="en-GB" sz="1400">
              <a:ea typeface="Calibri"/>
              <a:cs typeface="Calibri"/>
            </a:endParaRPr>
          </a:p>
        </p:txBody>
      </p:sp>
      <p:cxnSp>
        <p:nvCxnSpPr>
          <p:cNvPr id="7" name="Straight Arrow Connector 6">
            <a:extLst>
              <a:ext uri="{FF2B5EF4-FFF2-40B4-BE49-F238E27FC236}">
                <a16:creationId xmlns:a16="http://schemas.microsoft.com/office/drawing/2014/main" id="{B7ED84DC-3AC7-D578-EEBC-9A2DE9F8BBAA}"/>
              </a:ext>
            </a:extLst>
          </p:cNvPr>
          <p:cNvCxnSpPr>
            <a:cxnSpLocks/>
          </p:cNvCxnSpPr>
          <p:nvPr/>
        </p:nvCxnSpPr>
        <p:spPr>
          <a:xfrm>
            <a:off x="1875482" y="2376288"/>
            <a:ext cx="1690461" cy="35326"/>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CC99D26-E92C-AFE7-2734-FA6FF872453D}"/>
              </a:ext>
            </a:extLst>
          </p:cNvPr>
          <p:cNvSpPr txBox="1"/>
          <p:nvPr/>
        </p:nvSpPr>
        <p:spPr>
          <a:xfrm>
            <a:off x="29498" y="1942026"/>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Our </a:t>
            </a:r>
            <a:r>
              <a:rPr lang="en-GB" sz="1400" err="1">
                <a:ea typeface="Calibri"/>
                <a:cs typeface="Calibri"/>
              </a:rPr>
              <a:t>TrendSights</a:t>
            </a:r>
            <a:r>
              <a:rPr lang="en-GB" sz="1400">
                <a:ea typeface="Calibri"/>
                <a:cs typeface="Calibri"/>
              </a:rPr>
              <a:t> map is </a:t>
            </a:r>
            <a:r>
              <a:rPr lang="en-US" sz="1400">
                <a:ea typeface="Calibri"/>
                <a:cs typeface="Calibri"/>
              </a:rPr>
              <a:t>built from consumers mind and is pulled from our consumer surveys </a:t>
            </a:r>
          </a:p>
        </p:txBody>
      </p:sp>
      <p:cxnSp>
        <p:nvCxnSpPr>
          <p:cNvPr id="10" name="Straight Arrow Connector 9">
            <a:extLst>
              <a:ext uri="{FF2B5EF4-FFF2-40B4-BE49-F238E27FC236}">
                <a16:creationId xmlns:a16="http://schemas.microsoft.com/office/drawing/2014/main" id="{D0FC90A1-CC8E-DB3B-4389-B097847B3012}"/>
              </a:ext>
            </a:extLst>
          </p:cNvPr>
          <p:cNvCxnSpPr>
            <a:cxnSpLocks/>
          </p:cNvCxnSpPr>
          <p:nvPr/>
        </p:nvCxnSpPr>
        <p:spPr>
          <a:xfrm>
            <a:off x="10064822" y="1668277"/>
            <a:ext cx="0" cy="830481"/>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2FBE754-31B0-CDFC-E47D-91E9F9D13A22}"/>
              </a:ext>
            </a:extLst>
          </p:cNvPr>
          <p:cNvSpPr txBox="1"/>
          <p:nvPr/>
        </p:nvSpPr>
        <p:spPr>
          <a:xfrm>
            <a:off x="8900206" y="1240181"/>
            <a:ext cx="334937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The TrendSights map identifies sub trends which makes up the mega trends</a:t>
            </a:r>
          </a:p>
        </p:txBody>
      </p:sp>
      <p:sp>
        <p:nvSpPr>
          <p:cNvPr id="5" name="Rectangle 4">
            <a:extLst>
              <a:ext uri="{FF2B5EF4-FFF2-40B4-BE49-F238E27FC236}">
                <a16:creationId xmlns:a16="http://schemas.microsoft.com/office/drawing/2014/main" id="{60894441-D833-3F8C-4C7F-8E75B881370E}"/>
              </a:ext>
            </a:extLst>
          </p:cNvPr>
          <p:cNvSpPr/>
          <p:nvPr/>
        </p:nvSpPr>
        <p:spPr>
          <a:xfrm>
            <a:off x="-1524" y="573436"/>
            <a:ext cx="12192000" cy="666745"/>
          </a:xfrm>
          <a:prstGeom prst="rect">
            <a:avLst/>
          </a:prstGeom>
          <a:solidFill>
            <a:srgbClr val="0B153B"/>
          </a:solidFill>
        </p:spPr>
        <p:txBody>
          <a:bodyPr vert="horz" lIns="91440" tIns="45720" rIns="91440" bIns="45720" rtlCol="0" anchor="ctr">
            <a:normAutofit/>
          </a:bodyPr>
          <a:lstStyle/>
          <a:p>
            <a:pPr marL="0" marR="0" lvl="0" indent="0" algn="ctr" fontAlgn="base">
              <a:lnSpc>
                <a:spcPct val="90000"/>
              </a:lnSpc>
              <a:spcBef>
                <a:spcPct val="0"/>
              </a:spcBef>
              <a:spcAft>
                <a:spcPct val="0"/>
              </a:spcAft>
              <a:buClrTx/>
              <a:buSzTx/>
              <a:tabLst/>
              <a:defRPr/>
            </a:pPr>
            <a:r>
              <a:rPr lang="en-GB" sz="1400" b="1" u="sng" err="1">
                <a:solidFill>
                  <a:schemeClr val="bg1"/>
                </a:solidFill>
                <a:ea typeface="+mj-ea"/>
                <a:cs typeface="+mj-cs"/>
              </a:rPr>
              <a:t>TrendSight</a:t>
            </a:r>
            <a:r>
              <a:rPr lang="en-GB" sz="1400" b="1" u="sng">
                <a:solidFill>
                  <a:schemeClr val="bg1"/>
                </a:solidFill>
                <a:ea typeface="+mj-ea"/>
                <a:cs typeface="+mj-cs"/>
              </a:rPr>
              <a:t>- </a:t>
            </a:r>
            <a:r>
              <a:rPr lang="en-US" sz="1400" b="1" u="sng">
                <a:solidFill>
                  <a:schemeClr val="bg1"/>
                </a:solidFill>
                <a:ea typeface="+mj-ea"/>
                <a:cs typeface="+mj-cs"/>
              </a:rPr>
              <a:t>Converts trends into actionable insights and recommendations for consumer-centric innovation strategies.</a:t>
            </a:r>
            <a:endParaRPr lang="en-GB" sz="1400" b="1" u="sng">
              <a:solidFill>
                <a:schemeClr val="bg1"/>
              </a:solidFill>
              <a:ea typeface="+mj-ea"/>
              <a:cs typeface="+mj-cs"/>
            </a:endParaRPr>
          </a:p>
        </p:txBody>
      </p:sp>
    </p:spTree>
    <p:extLst>
      <p:ext uri="{BB962C8B-B14F-4D97-AF65-F5344CB8AC3E}">
        <p14:creationId xmlns:p14="http://schemas.microsoft.com/office/powerpoint/2010/main" val="4275729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subway system&#10;&#10;Description automatically generated">
            <a:extLst>
              <a:ext uri="{FF2B5EF4-FFF2-40B4-BE49-F238E27FC236}">
                <a16:creationId xmlns:a16="http://schemas.microsoft.com/office/drawing/2014/main" id="{28E33F02-8990-ACC6-76AC-863BE7FC9406}"/>
              </a:ext>
            </a:extLst>
          </p:cNvPr>
          <p:cNvPicPr>
            <a:picLocks noChangeAspect="1"/>
          </p:cNvPicPr>
          <p:nvPr/>
        </p:nvPicPr>
        <p:blipFill>
          <a:blip r:embed="rId2"/>
          <a:stretch>
            <a:fillRect/>
          </a:stretch>
        </p:blipFill>
        <p:spPr>
          <a:xfrm>
            <a:off x="66180" y="170089"/>
            <a:ext cx="7771327" cy="4258211"/>
          </a:xfrm>
          <a:prstGeom prst="rect">
            <a:avLst/>
          </a:prstGeom>
        </p:spPr>
      </p:pic>
      <p:sp>
        <p:nvSpPr>
          <p:cNvPr id="6" name="TextBox 5">
            <a:extLst>
              <a:ext uri="{FF2B5EF4-FFF2-40B4-BE49-F238E27FC236}">
                <a16:creationId xmlns:a16="http://schemas.microsoft.com/office/drawing/2014/main" id="{4C6C6B89-A56C-C41D-8B9E-D7AC0FAFAF93}"/>
              </a:ext>
            </a:extLst>
          </p:cNvPr>
          <p:cNvSpPr txBox="1"/>
          <p:nvPr/>
        </p:nvSpPr>
        <p:spPr>
          <a:xfrm>
            <a:off x="8653801" y="506617"/>
            <a:ext cx="340274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Clicking on a sub trend bring up a definition and if you click into view insights it will bring up more resources on the platform</a:t>
            </a:r>
            <a:endParaRPr lang="en-US" sz="1400"/>
          </a:p>
        </p:txBody>
      </p:sp>
      <p:sp>
        <p:nvSpPr>
          <p:cNvPr id="8" name="TextBox 7">
            <a:extLst>
              <a:ext uri="{FF2B5EF4-FFF2-40B4-BE49-F238E27FC236}">
                <a16:creationId xmlns:a16="http://schemas.microsoft.com/office/drawing/2014/main" id="{FD47E288-735E-AF4F-FF7E-C25C67E79381}"/>
              </a:ext>
            </a:extLst>
          </p:cNvPr>
          <p:cNvSpPr txBox="1"/>
          <p:nvPr/>
        </p:nvSpPr>
        <p:spPr>
          <a:xfrm>
            <a:off x="4169826" y="5216914"/>
            <a:ext cx="362384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Once you select a trend of interest, it will provide you with a short description about the trend before exploring it further </a:t>
            </a:r>
          </a:p>
        </p:txBody>
      </p:sp>
      <p:cxnSp>
        <p:nvCxnSpPr>
          <p:cNvPr id="10" name="Straight Arrow Connector 9">
            <a:extLst>
              <a:ext uri="{FF2B5EF4-FFF2-40B4-BE49-F238E27FC236}">
                <a16:creationId xmlns:a16="http://schemas.microsoft.com/office/drawing/2014/main" id="{A87C58AD-E531-502B-19B1-86FF4C399B3B}"/>
              </a:ext>
            </a:extLst>
          </p:cNvPr>
          <p:cNvCxnSpPr>
            <a:cxnSpLocks/>
          </p:cNvCxnSpPr>
          <p:nvPr/>
        </p:nvCxnSpPr>
        <p:spPr>
          <a:xfrm>
            <a:off x="7762375" y="5611090"/>
            <a:ext cx="552806" cy="3933"/>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872A964-84D5-465D-DC59-A7FBD942A3D0}"/>
              </a:ext>
            </a:extLst>
          </p:cNvPr>
          <p:cNvCxnSpPr>
            <a:cxnSpLocks/>
          </p:cNvCxnSpPr>
          <p:nvPr/>
        </p:nvCxnSpPr>
        <p:spPr>
          <a:xfrm flipH="1">
            <a:off x="6916212" y="931161"/>
            <a:ext cx="1753170" cy="1317721"/>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CB375AC-1A04-B159-96CD-B530DE8F0257}"/>
              </a:ext>
            </a:extLst>
          </p:cNvPr>
          <p:cNvPicPr>
            <a:picLocks noChangeAspect="1"/>
          </p:cNvPicPr>
          <p:nvPr/>
        </p:nvPicPr>
        <p:blipFill>
          <a:blip r:embed="rId3"/>
          <a:stretch>
            <a:fillRect/>
          </a:stretch>
        </p:blipFill>
        <p:spPr>
          <a:xfrm>
            <a:off x="8330020" y="4888698"/>
            <a:ext cx="3149762" cy="1511378"/>
          </a:xfrm>
          <a:prstGeom prst="rect">
            <a:avLst/>
          </a:prstGeom>
        </p:spPr>
      </p:pic>
    </p:spTree>
    <p:extLst>
      <p:ext uri="{BB962C8B-B14F-4D97-AF65-F5344CB8AC3E}">
        <p14:creationId xmlns:p14="http://schemas.microsoft.com/office/powerpoint/2010/main" val="3367697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322FCE-F481-6C64-1846-888C1F28F83F}"/>
              </a:ext>
            </a:extLst>
          </p:cNvPr>
          <p:cNvSpPr txBox="1"/>
          <p:nvPr/>
        </p:nvSpPr>
        <p:spPr>
          <a:xfrm>
            <a:off x="0" y="1419713"/>
            <a:ext cx="202940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Explore various areas of the platform relating to a specific trend </a:t>
            </a:r>
          </a:p>
        </p:txBody>
      </p:sp>
      <p:pic>
        <p:nvPicPr>
          <p:cNvPr id="6" name="Picture 5" descr="A screenshot of a computer&#10;&#10;Description automatically generated">
            <a:extLst>
              <a:ext uri="{FF2B5EF4-FFF2-40B4-BE49-F238E27FC236}">
                <a16:creationId xmlns:a16="http://schemas.microsoft.com/office/drawing/2014/main" id="{4BDEC077-CD99-4DBF-5880-08A0E95BEEF3}"/>
              </a:ext>
            </a:extLst>
          </p:cNvPr>
          <p:cNvPicPr>
            <a:picLocks noChangeAspect="1"/>
          </p:cNvPicPr>
          <p:nvPr/>
        </p:nvPicPr>
        <p:blipFill>
          <a:blip r:embed="rId2"/>
          <a:stretch>
            <a:fillRect/>
          </a:stretch>
        </p:blipFill>
        <p:spPr>
          <a:xfrm>
            <a:off x="2401067" y="1291431"/>
            <a:ext cx="9128998" cy="4847014"/>
          </a:xfrm>
          <a:prstGeom prst="rect">
            <a:avLst/>
          </a:prstGeom>
        </p:spPr>
      </p:pic>
      <p:sp>
        <p:nvSpPr>
          <p:cNvPr id="8" name="TextBox 7">
            <a:extLst>
              <a:ext uri="{FF2B5EF4-FFF2-40B4-BE49-F238E27FC236}">
                <a16:creationId xmlns:a16="http://schemas.microsoft.com/office/drawing/2014/main" id="{9AA310E0-6654-89B9-513F-1D50E8D401FF}"/>
              </a:ext>
            </a:extLst>
          </p:cNvPr>
          <p:cNvSpPr txBox="1"/>
          <p:nvPr/>
        </p:nvSpPr>
        <p:spPr>
          <a:xfrm>
            <a:off x="5959011" y="195410"/>
            <a:ext cx="6133672" cy="523220"/>
          </a:xfrm>
          <a:prstGeom prst="rect">
            <a:avLst/>
          </a:prstGeom>
          <a:noFill/>
        </p:spPr>
        <p:txBody>
          <a:bodyPr wrap="square" rtlCol="0">
            <a:spAutoFit/>
          </a:bodyPr>
          <a:lstStyle/>
          <a:p>
            <a:r>
              <a:rPr lang="en-GB" sz="1400"/>
              <a:t>Here you will be greeted with a homepage where all of the reports/ companies/ consumer surveys/ Deals and News related to that Trend will be hyperlinked  </a:t>
            </a:r>
          </a:p>
        </p:txBody>
      </p:sp>
      <p:sp>
        <p:nvSpPr>
          <p:cNvPr id="9" name="Left Brace 8">
            <a:extLst>
              <a:ext uri="{FF2B5EF4-FFF2-40B4-BE49-F238E27FC236}">
                <a16:creationId xmlns:a16="http://schemas.microsoft.com/office/drawing/2014/main" id="{5CADD729-542B-A864-0E48-F2D16F4E6433}"/>
              </a:ext>
            </a:extLst>
          </p:cNvPr>
          <p:cNvSpPr/>
          <p:nvPr/>
        </p:nvSpPr>
        <p:spPr>
          <a:xfrm>
            <a:off x="1812972" y="2496931"/>
            <a:ext cx="432864" cy="3230013"/>
          </a:xfrm>
          <a:prstGeom prst="leftBrace">
            <a:avLst/>
          </a:prstGeom>
          <a:ln>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0" name="TextBox 9">
            <a:extLst>
              <a:ext uri="{FF2B5EF4-FFF2-40B4-BE49-F238E27FC236}">
                <a16:creationId xmlns:a16="http://schemas.microsoft.com/office/drawing/2014/main" id="{8A89042E-7DF2-8044-EF68-02331966213F}"/>
              </a:ext>
            </a:extLst>
          </p:cNvPr>
          <p:cNvSpPr txBox="1"/>
          <p:nvPr/>
        </p:nvSpPr>
        <p:spPr>
          <a:xfrm>
            <a:off x="352052" y="2999124"/>
            <a:ext cx="1359790" cy="2031325"/>
          </a:xfrm>
          <a:prstGeom prst="rect">
            <a:avLst/>
          </a:prstGeom>
          <a:noFill/>
        </p:spPr>
        <p:txBody>
          <a:bodyPr wrap="square" rtlCol="0">
            <a:spAutoFit/>
          </a:bodyPr>
          <a:lstStyle/>
          <a:p>
            <a:r>
              <a:rPr lang="en-GB" sz="1400"/>
              <a:t>Ability to add further refinements to narrow down your research </a:t>
            </a:r>
          </a:p>
          <a:p>
            <a:endParaRPr lang="en-GB" sz="1400"/>
          </a:p>
          <a:p>
            <a:r>
              <a:rPr lang="en-GB" sz="1400"/>
              <a:t>(e.g. Geography, Industry/ Deals) </a:t>
            </a:r>
          </a:p>
        </p:txBody>
      </p:sp>
      <p:cxnSp>
        <p:nvCxnSpPr>
          <p:cNvPr id="11" name="Straight Arrow Connector 10">
            <a:extLst>
              <a:ext uri="{FF2B5EF4-FFF2-40B4-BE49-F238E27FC236}">
                <a16:creationId xmlns:a16="http://schemas.microsoft.com/office/drawing/2014/main" id="{28E851BB-B643-03D9-F224-B7D0D1AEFDC6}"/>
              </a:ext>
            </a:extLst>
          </p:cNvPr>
          <p:cNvCxnSpPr>
            <a:cxnSpLocks/>
          </p:cNvCxnSpPr>
          <p:nvPr/>
        </p:nvCxnSpPr>
        <p:spPr>
          <a:xfrm flipH="1">
            <a:off x="9025847" y="1866780"/>
            <a:ext cx="1215836" cy="91542"/>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65254F-90F0-4F3C-91DC-65C8E804EC54}"/>
              </a:ext>
            </a:extLst>
          </p:cNvPr>
          <p:cNvSpPr txBox="1"/>
          <p:nvPr/>
        </p:nvSpPr>
        <p:spPr>
          <a:xfrm>
            <a:off x="10276753" y="1405115"/>
            <a:ext cx="1915247" cy="738664"/>
          </a:xfrm>
          <a:prstGeom prst="rect">
            <a:avLst/>
          </a:prstGeom>
          <a:solidFill>
            <a:schemeClr val="bg1"/>
          </a:solidFill>
        </p:spPr>
        <p:txBody>
          <a:bodyPr wrap="square" rtlCol="0">
            <a:spAutoFit/>
          </a:bodyPr>
          <a:lstStyle/>
          <a:p>
            <a:r>
              <a:rPr lang="en-GB" sz="1400"/>
              <a:t>Refinements can be removed at any one point </a:t>
            </a:r>
          </a:p>
        </p:txBody>
      </p:sp>
      <p:sp>
        <p:nvSpPr>
          <p:cNvPr id="3" name="Title 1">
            <a:extLst>
              <a:ext uri="{FF2B5EF4-FFF2-40B4-BE49-F238E27FC236}">
                <a16:creationId xmlns:a16="http://schemas.microsoft.com/office/drawing/2014/main" id="{A762DC51-8585-704B-6868-BE5FFBC0D12D}"/>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Once you click on the trend of choice:</a:t>
            </a:r>
            <a:endParaRPr lang="en-GB" sz="2000">
              <a:solidFill>
                <a:schemeClr val="bg1"/>
              </a:solidFill>
              <a:latin typeface="+mn-lt"/>
              <a:ea typeface="Calibri"/>
              <a:cs typeface="Calibri"/>
            </a:endParaRPr>
          </a:p>
        </p:txBody>
      </p:sp>
    </p:spTree>
    <p:extLst>
      <p:ext uri="{BB962C8B-B14F-4D97-AF65-F5344CB8AC3E}">
        <p14:creationId xmlns:p14="http://schemas.microsoft.com/office/powerpoint/2010/main" val="2626735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c costs of obesity ...">
            <a:extLst>
              <a:ext uri="{FF2B5EF4-FFF2-40B4-BE49-F238E27FC236}">
                <a16:creationId xmlns:a16="http://schemas.microsoft.com/office/drawing/2014/main" id="{CC5B0FF2-288E-4709-8599-44CCBB864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546223" y="120774"/>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BA511A11-FCA4-F245-FDA8-F7A76942A4DF}"/>
              </a:ext>
            </a:extLst>
          </p:cNvPr>
          <p:cNvSpPr>
            <a:spLocks noChangeArrowheads="1"/>
          </p:cNvSpPr>
          <p:nvPr/>
        </p:nvSpPr>
        <p:spPr bwMode="auto">
          <a:xfrm>
            <a:off x="0" y="1928874"/>
            <a:ext cx="12192000"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How to Navigate the </a:t>
            </a:r>
            <a:r>
              <a:rPr kumimoji="0" lang="en-US" altLang="en-US" b="0" i="0" u="none" strike="noStrike" cap="none" normalizeH="0" baseline="0" err="1">
                <a:ln>
                  <a:noFill/>
                </a:ln>
                <a:solidFill>
                  <a:schemeClr val="tx1"/>
                </a:solidFill>
                <a:effectLst/>
                <a:latin typeface="Calibri" panose="020F0502020204030204" pitchFamily="34" charset="0"/>
                <a:cs typeface="Calibri" panose="020F0502020204030204" pitchFamily="34" charset="0"/>
                <a:hlinkClick r:id="rId3"/>
              </a:rPr>
              <a:t>TrendSights</a:t>
            </a:r>
            <a:r>
              <a:rPr kumimoji="0" lang="en-US" altLang="en-US"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 Map - Watch Video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ircular"/>
                <a:hlinkClick r:id="rId3"/>
              </a:rPr>
              <a:t> </a:t>
            </a:r>
            <a:r>
              <a:rPr kumimoji="0" lang="en-US" altLang="en-US" sz="1000" b="0" i="0" u="none" strike="noStrike" cap="none" normalizeH="0" baseline="0">
                <a:ln>
                  <a:noFill/>
                </a:ln>
                <a:solidFill>
                  <a:schemeClr val="tx1"/>
                </a:solidFill>
                <a:effectLst/>
                <a:latin typeface="circular"/>
              </a:rPr>
              <a:t> </a:t>
            </a:r>
            <a:r>
              <a:rPr kumimoji="0" lang="en-US" altLang="en-US" sz="20400" b="0" i="0" u="none" strike="noStrike" cap="none" normalizeH="0" baseline="0">
                <a:ln>
                  <a:noFill/>
                </a:ln>
                <a:solidFill>
                  <a:schemeClr val="tx1"/>
                </a:solidFill>
                <a:effectLst/>
                <a:latin typeface="circular"/>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a:hlinkClick r:id="rId3"/>
            <a:extLst>
              <a:ext uri="{FF2B5EF4-FFF2-40B4-BE49-F238E27FC236}">
                <a16:creationId xmlns:a16="http://schemas.microsoft.com/office/drawing/2014/main" id="{1693DD7F-87AD-C23D-EA8F-CD8459665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572" y="2376150"/>
            <a:ext cx="6843394" cy="363555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516DF2E-9DC8-3B22-6207-D5DD65EA1572}"/>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Tutorial Video</a:t>
            </a:r>
            <a:endParaRPr lang="en-GB" sz="2000">
              <a:solidFill>
                <a:schemeClr val="bg1"/>
              </a:solidFill>
              <a:latin typeface="+mn-lt"/>
              <a:ea typeface="Calibri"/>
              <a:cs typeface="Calibri"/>
            </a:endParaRPr>
          </a:p>
        </p:txBody>
      </p:sp>
    </p:spTree>
    <p:extLst>
      <p:ext uri="{BB962C8B-B14F-4D97-AF65-F5344CB8AC3E}">
        <p14:creationId xmlns:p14="http://schemas.microsoft.com/office/powerpoint/2010/main" val="1242391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B153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03119-B42E-A7A3-75D5-27001E1BEFC8}"/>
              </a:ext>
            </a:extLst>
          </p:cNvPr>
          <p:cNvSpPr>
            <a:spLocks noGrp="1"/>
          </p:cNvSpPr>
          <p:nvPr>
            <p:ph idx="1"/>
          </p:nvPr>
        </p:nvSpPr>
        <p:spPr>
          <a:xfrm>
            <a:off x="404091" y="4587296"/>
            <a:ext cx="6596784" cy="1776557"/>
          </a:xfrm>
        </p:spPr>
        <p:txBody>
          <a:bodyPr vert="horz" lIns="91440" tIns="45720" rIns="91440" bIns="45720" rtlCol="0" anchor="t">
            <a:normAutofit/>
          </a:bodyPr>
          <a:lstStyle/>
          <a:p>
            <a:pPr marL="0" indent="0">
              <a:buNone/>
            </a:pPr>
            <a:r>
              <a:rPr lang="en-GB" sz="3600">
                <a:solidFill>
                  <a:schemeClr val="bg1"/>
                </a:solidFill>
                <a:cs typeface="Calibri"/>
              </a:rPr>
              <a:t>5. AI Hub </a:t>
            </a:r>
          </a:p>
        </p:txBody>
      </p:sp>
      <p:cxnSp>
        <p:nvCxnSpPr>
          <p:cNvPr id="5" name="Straight Connector 4">
            <a:extLst>
              <a:ext uri="{FF2B5EF4-FFF2-40B4-BE49-F238E27FC236}">
                <a16:creationId xmlns:a16="http://schemas.microsoft.com/office/drawing/2014/main" id="{2847347B-DBDB-D67A-F203-F236CF2DB433}"/>
              </a:ext>
            </a:extLst>
          </p:cNvPr>
          <p:cNvCxnSpPr/>
          <p:nvPr/>
        </p:nvCxnSpPr>
        <p:spPr>
          <a:xfrm>
            <a:off x="133350" y="5391150"/>
            <a:ext cx="98393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A0169A0-B5F8-112F-28BC-94988E71685D}"/>
              </a:ext>
            </a:extLst>
          </p:cNvPr>
          <p:cNvCxnSpPr>
            <a:cxnSpLocks/>
          </p:cNvCxnSpPr>
          <p:nvPr/>
        </p:nvCxnSpPr>
        <p:spPr>
          <a:xfrm>
            <a:off x="11159548" y="0"/>
            <a:ext cx="0" cy="25417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43026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DB321E-909A-3C60-CDBD-228EE51AEF0E}"/>
              </a:ext>
            </a:extLst>
          </p:cNvPr>
          <p:cNvPicPr>
            <a:picLocks noGrp="1" noChangeAspect="1"/>
          </p:cNvPicPr>
          <p:nvPr>
            <p:ph idx="1"/>
          </p:nvPr>
        </p:nvPicPr>
        <p:blipFill>
          <a:blip r:embed="rId2"/>
          <a:stretch>
            <a:fillRect/>
          </a:stretch>
        </p:blipFill>
        <p:spPr>
          <a:xfrm>
            <a:off x="1335846" y="743177"/>
            <a:ext cx="8652291" cy="4351338"/>
          </a:xfrm>
        </p:spPr>
      </p:pic>
      <p:cxnSp>
        <p:nvCxnSpPr>
          <p:cNvPr id="6" name="Straight Arrow Connector 5">
            <a:extLst>
              <a:ext uri="{FF2B5EF4-FFF2-40B4-BE49-F238E27FC236}">
                <a16:creationId xmlns:a16="http://schemas.microsoft.com/office/drawing/2014/main" id="{7608DABD-520F-F627-FB96-D4FFC8E7B163}"/>
              </a:ext>
            </a:extLst>
          </p:cNvPr>
          <p:cNvCxnSpPr>
            <a:cxnSpLocks/>
          </p:cNvCxnSpPr>
          <p:nvPr/>
        </p:nvCxnSpPr>
        <p:spPr>
          <a:xfrm>
            <a:off x="7403976" y="335443"/>
            <a:ext cx="798002" cy="336464"/>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8" name="Vertical Text Placeholder 36">
            <a:extLst>
              <a:ext uri="{FF2B5EF4-FFF2-40B4-BE49-F238E27FC236}">
                <a16:creationId xmlns:a16="http://schemas.microsoft.com/office/drawing/2014/main" id="{B770B034-4000-AEB5-F598-5D48E89800DD}"/>
              </a:ext>
            </a:extLst>
          </p:cNvPr>
          <p:cNvSpPr txBox="1">
            <a:spLocks/>
          </p:cNvSpPr>
          <p:nvPr/>
        </p:nvSpPr>
        <p:spPr>
          <a:xfrm>
            <a:off x="8264122" y="679970"/>
            <a:ext cx="508885" cy="338555"/>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400" b="0">
              <a:solidFill>
                <a:srgbClr val="FF0000"/>
              </a:solidFill>
            </a:endParaRPr>
          </a:p>
        </p:txBody>
      </p:sp>
      <p:sp>
        <p:nvSpPr>
          <p:cNvPr id="9" name="Vertical Text Placeholder 36">
            <a:extLst>
              <a:ext uri="{FF2B5EF4-FFF2-40B4-BE49-F238E27FC236}">
                <a16:creationId xmlns:a16="http://schemas.microsoft.com/office/drawing/2014/main" id="{F71353D5-4BB8-B4DE-480D-F019C03D63BA}"/>
              </a:ext>
            </a:extLst>
          </p:cNvPr>
          <p:cNvSpPr txBox="1">
            <a:spLocks/>
          </p:cNvSpPr>
          <p:nvPr/>
        </p:nvSpPr>
        <p:spPr>
          <a:xfrm>
            <a:off x="8833492" y="1081208"/>
            <a:ext cx="1154645" cy="267757"/>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400" b="0">
              <a:solidFill>
                <a:srgbClr val="FF0000"/>
              </a:solidFill>
            </a:endParaRPr>
          </a:p>
        </p:txBody>
      </p:sp>
      <p:cxnSp>
        <p:nvCxnSpPr>
          <p:cNvPr id="10" name="Straight Arrow Connector 9">
            <a:extLst>
              <a:ext uri="{FF2B5EF4-FFF2-40B4-BE49-F238E27FC236}">
                <a16:creationId xmlns:a16="http://schemas.microsoft.com/office/drawing/2014/main" id="{DFBC4D76-B887-8598-EFDD-9372BBF20CFF}"/>
              </a:ext>
            </a:extLst>
          </p:cNvPr>
          <p:cNvCxnSpPr>
            <a:cxnSpLocks/>
          </p:cNvCxnSpPr>
          <p:nvPr/>
        </p:nvCxnSpPr>
        <p:spPr>
          <a:xfrm flipH="1" flipV="1">
            <a:off x="9988137" y="1413232"/>
            <a:ext cx="453522" cy="790270"/>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8EDC9A5-B9FC-3043-792E-4C269F567A3A}"/>
              </a:ext>
            </a:extLst>
          </p:cNvPr>
          <p:cNvSpPr txBox="1"/>
          <p:nvPr/>
        </p:nvSpPr>
        <p:spPr>
          <a:xfrm>
            <a:off x="4709159" y="81960"/>
            <a:ext cx="3554963" cy="307777"/>
          </a:xfrm>
          <a:prstGeom prst="rect">
            <a:avLst/>
          </a:prstGeom>
          <a:noFill/>
        </p:spPr>
        <p:txBody>
          <a:bodyPr wrap="square" rtlCol="0">
            <a:spAutoFit/>
          </a:bodyPr>
          <a:lstStyle/>
          <a:p>
            <a:r>
              <a:rPr lang="en-GB" sz="1400"/>
              <a:t>AI Hub is located at the top ribbon </a:t>
            </a:r>
          </a:p>
        </p:txBody>
      </p:sp>
      <p:sp>
        <p:nvSpPr>
          <p:cNvPr id="14" name="TextBox 13">
            <a:extLst>
              <a:ext uri="{FF2B5EF4-FFF2-40B4-BE49-F238E27FC236}">
                <a16:creationId xmlns:a16="http://schemas.microsoft.com/office/drawing/2014/main" id="{F586D9D1-2D5F-0E1C-0828-967B4CC7644F}"/>
              </a:ext>
            </a:extLst>
          </p:cNvPr>
          <p:cNvSpPr txBox="1"/>
          <p:nvPr/>
        </p:nvSpPr>
        <p:spPr>
          <a:xfrm>
            <a:off x="9988136" y="2387389"/>
            <a:ext cx="2051463" cy="2893100"/>
          </a:xfrm>
          <a:prstGeom prst="rect">
            <a:avLst/>
          </a:prstGeom>
          <a:noFill/>
        </p:spPr>
        <p:txBody>
          <a:bodyPr wrap="square" rtlCol="0">
            <a:spAutoFit/>
          </a:bodyPr>
          <a:lstStyle/>
          <a:p>
            <a:r>
              <a:rPr lang="en-GB" sz="1400" b="1"/>
              <a:t>Chat History- </a:t>
            </a:r>
          </a:p>
          <a:p>
            <a:r>
              <a:rPr lang="en-GB" sz="1400"/>
              <a:t>Here you will be able to re-visit the questions you have asked previously. </a:t>
            </a:r>
          </a:p>
          <a:p>
            <a:endParaRPr lang="en-GB" sz="1400"/>
          </a:p>
          <a:p>
            <a:r>
              <a:rPr lang="en-GB" sz="1400" b="1"/>
              <a:t>Help-</a:t>
            </a:r>
            <a:r>
              <a:rPr lang="en-GB" sz="1400"/>
              <a:t> </a:t>
            </a:r>
          </a:p>
          <a:p>
            <a:r>
              <a:rPr lang="en-GB" sz="1400"/>
              <a:t>This page will provide guidance as well as FAQ’s to help with better understanding what it can offer </a:t>
            </a:r>
          </a:p>
          <a:p>
            <a:endParaRPr lang="en-GB" sz="1400"/>
          </a:p>
          <a:p>
            <a:r>
              <a:rPr lang="en-GB" sz="1400">
                <a:hlinkClick r:id="rId3"/>
              </a:rPr>
              <a:t>Link here</a:t>
            </a:r>
            <a:endParaRPr lang="en-GB" sz="1400"/>
          </a:p>
        </p:txBody>
      </p:sp>
      <p:sp>
        <p:nvSpPr>
          <p:cNvPr id="15" name="Left Brace 14">
            <a:extLst>
              <a:ext uri="{FF2B5EF4-FFF2-40B4-BE49-F238E27FC236}">
                <a16:creationId xmlns:a16="http://schemas.microsoft.com/office/drawing/2014/main" id="{3D24B323-2856-BE6D-E943-7D754B2E2B61}"/>
              </a:ext>
            </a:extLst>
          </p:cNvPr>
          <p:cNvSpPr/>
          <p:nvPr/>
        </p:nvSpPr>
        <p:spPr>
          <a:xfrm rot="16200000">
            <a:off x="5230992" y="2391903"/>
            <a:ext cx="432864" cy="6030889"/>
          </a:xfrm>
          <a:prstGeom prst="leftBrace">
            <a:avLst>
              <a:gd name="adj1" fmla="val 8333"/>
              <a:gd name="adj2" fmla="val 50619"/>
            </a:avLst>
          </a:prstGeom>
          <a:ln>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7" name="TextBox 16">
            <a:extLst>
              <a:ext uri="{FF2B5EF4-FFF2-40B4-BE49-F238E27FC236}">
                <a16:creationId xmlns:a16="http://schemas.microsoft.com/office/drawing/2014/main" id="{0B0AEA92-75ED-4CA7-F728-2F6EA6AFD742}"/>
              </a:ext>
            </a:extLst>
          </p:cNvPr>
          <p:cNvSpPr txBox="1"/>
          <p:nvPr/>
        </p:nvSpPr>
        <p:spPr>
          <a:xfrm>
            <a:off x="23167" y="5502249"/>
            <a:ext cx="10848513" cy="1522533"/>
          </a:xfrm>
          <a:prstGeom prst="rect">
            <a:avLst/>
          </a:prstGeom>
          <a:noFill/>
        </p:spPr>
        <p:txBody>
          <a:bodyPr wrap="square" lIns="91440" tIns="45720" rIns="91440" bIns="45720" rtlCol="0" anchor="t">
            <a:spAutoFit/>
          </a:bodyPr>
          <a:lstStyle/>
          <a:p>
            <a:r>
              <a:rPr lang="en-GB" sz="1400" b="1"/>
              <a:t>Prompt Questions</a:t>
            </a:r>
          </a:p>
          <a:p>
            <a:pPr>
              <a:lnSpc>
                <a:spcPct val="107000"/>
              </a:lnSpc>
              <a:spcAft>
                <a:spcPts val="800"/>
              </a:spcAft>
            </a:pPr>
            <a:r>
              <a:rPr lang="en-GB" sz="1400" kern="100">
                <a:solidFill>
                  <a:srgbClr val="1A1A1A"/>
                </a:solidFill>
                <a:effectLst/>
                <a:latin typeface="Segoe UI"/>
                <a:ea typeface="Calibri"/>
                <a:cs typeface="Times New Roman"/>
              </a:rPr>
              <a:t>These questions will provide you with ideas of the type of questions you can ask. </a:t>
            </a:r>
          </a:p>
          <a:p>
            <a:pPr>
              <a:lnSpc>
                <a:spcPct val="107000"/>
              </a:lnSpc>
              <a:spcAft>
                <a:spcPts val="800"/>
              </a:spcAft>
            </a:pPr>
            <a:r>
              <a:rPr lang="en-GB" sz="1400" kern="100">
                <a:solidFill>
                  <a:srgbClr val="1A1A1A"/>
                </a:solidFill>
                <a:latin typeface="Segoe UI"/>
                <a:ea typeface="Calibri"/>
                <a:cs typeface="Times New Roman"/>
              </a:rPr>
              <a:t>H</a:t>
            </a:r>
            <a:r>
              <a:rPr lang="en-GB" sz="1400" kern="100">
                <a:solidFill>
                  <a:srgbClr val="1A1A1A"/>
                </a:solidFill>
                <a:effectLst/>
                <a:latin typeface="Segoe UI"/>
                <a:ea typeface="Calibri"/>
                <a:cs typeface="Times New Roman"/>
              </a:rPr>
              <a:t>ighlighted and underlined words indicate that there is an editable field so you can personalise the input. </a:t>
            </a:r>
            <a:endParaRPr lang="en-GB" sz="1400" kern="100">
              <a:effectLst/>
              <a:latin typeface="Segoe UI"/>
              <a:ea typeface="Calibri"/>
              <a:cs typeface="Times New Roman"/>
            </a:endParaRPr>
          </a:p>
          <a:p>
            <a:pPr>
              <a:lnSpc>
                <a:spcPct val="107000"/>
              </a:lnSpc>
              <a:spcAft>
                <a:spcPts val="800"/>
              </a:spcAft>
            </a:pPr>
            <a:r>
              <a:rPr lang="en-GB" sz="1400" kern="100">
                <a:solidFill>
                  <a:srgbClr val="1A1A1A"/>
                </a:solidFill>
                <a:effectLst/>
                <a:latin typeface="Segoe UI"/>
                <a:ea typeface="Calibri"/>
                <a:cs typeface="Times New Roman"/>
              </a:rPr>
              <a:t>Once you click into the field and start customising the search, a pop up with further suggestions will appear. </a:t>
            </a:r>
            <a:endParaRPr lang="en-GB" sz="1400" kern="100">
              <a:effectLst/>
              <a:latin typeface="Segoe UI"/>
              <a:ea typeface="Calibri"/>
              <a:cs typeface="Times New Roman"/>
            </a:endParaRPr>
          </a:p>
          <a:p>
            <a:endParaRPr lang="en-GB" sz="1400"/>
          </a:p>
        </p:txBody>
      </p:sp>
    </p:spTree>
    <p:extLst>
      <p:ext uri="{BB962C8B-B14F-4D97-AF65-F5344CB8AC3E}">
        <p14:creationId xmlns:p14="http://schemas.microsoft.com/office/powerpoint/2010/main" val="2124924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51055430-AE3E-8CF0-9999-18405847C1B6}"/>
              </a:ext>
            </a:extLst>
          </p:cNvPr>
          <p:cNvPicPr>
            <a:picLocks noGrp="1" noChangeAspect="1"/>
          </p:cNvPicPr>
          <p:nvPr>
            <p:ph idx="1"/>
          </p:nvPr>
        </p:nvPicPr>
        <p:blipFill>
          <a:blip r:embed="rId2"/>
          <a:stretch>
            <a:fillRect/>
          </a:stretch>
        </p:blipFill>
        <p:spPr>
          <a:xfrm>
            <a:off x="4378744" y="1397675"/>
            <a:ext cx="3444075" cy="4351338"/>
          </a:xfrm>
        </p:spPr>
      </p:pic>
      <p:sp>
        <p:nvSpPr>
          <p:cNvPr id="2" name="Vertical Text Placeholder 36">
            <a:extLst>
              <a:ext uri="{FF2B5EF4-FFF2-40B4-BE49-F238E27FC236}">
                <a16:creationId xmlns:a16="http://schemas.microsoft.com/office/drawing/2014/main" id="{2AAFBB8F-9BE1-1AFA-450D-76152A1F0D5E}"/>
              </a:ext>
            </a:extLst>
          </p:cNvPr>
          <p:cNvSpPr txBox="1">
            <a:spLocks/>
          </p:cNvSpPr>
          <p:nvPr/>
        </p:nvSpPr>
        <p:spPr>
          <a:xfrm>
            <a:off x="6646661" y="2838970"/>
            <a:ext cx="600478" cy="338555"/>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400" b="0">
              <a:solidFill>
                <a:srgbClr val="FF0000"/>
              </a:solidFill>
            </a:endParaRPr>
          </a:p>
        </p:txBody>
      </p:sp>
      <p:cxnSp>
        <p:nvCxnSpPr>
          <p:cNvPr id="3" name="Straight Arrow Connector 2">
            <a:extLst>
              <a:ext uri="{FF2B5EF4-FFF2-40B4-BE49-F238E27FC236}">
                <a16:creationId xmlns:a16="http://schemas.microsoft.com/office/drawing/2014/main" id="{D6BED8B1-F632-2D3C-E3E6-1A2904CE9B3B}"/>
              </a:ext>
            </a:extLst>
          </p:cNvPr>
          <p:cNvCxnSpPr>
            <a:cxnSpLocks/>
          </p:cNvCxnSpPr>
          <p:nvPr/>
        </p:nvCxnSpPr>
        <p:spPr>
          <a:xfrm flipH="1" flipV="1">
            <a:off x="7247139" y="3177525"/>
            <a:ext cx="1198361" cy="395819"/>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3B53B49-5D8A-9C7F-644C-3C15B1167355}"/>
              </a:ext>
            </a:extLst>
          </p:cNvPr>
          <p:cNvSpPr txBox="1"/>
          <p:nvPr/>
        </p:nvSpPr>
        <p:spPr>
          <a:xfrm>
            <a:off x="8453532" y="3504071"/>
            <a:ext cx="3444075" cy="1169551"/>
          </a:xfrm>
          <a:prstGeom prst="rect">
            <a:avLst/>
          </a:prstGeom>
          <a:noFill/>
        </p:spPr>
        <p:txBody>
          <a:bodyPr wrap="square" rtlCol="0">
            <a:spAutoFit/>
          </a:bodyPr>
          <a:lstStyle/>
          <a:p>
            <a:r>
              <a:rPr lang="en-GB" sz="1400" b="0" i="0">
                <a:solidFill>
                  <a:srgbClr val="1A1A1A"/>
                </a:solidFill>
                <a:effectLst/>
                <a:latin typeface="system-ui"/>
              </a:rPr>
              <a:t>Power mode is off by default. When switched on, it supercharges your analysis by automating intricate topic research through multiple searches, resulting in a more comprehensive and in-depth results. </a:t>
            </a:r>
            <a:endParaRPr lang="en-GB" sz="1400"/>
          </a:p>
        </p:txBody>
      </p:sp>
      <p:sp>
        <p:nvSpPr>
          <p:cNvPr id="7" name="TextBox 6">
            <a:extLst>
              <a:ext uri="{FF2B5EF4-FFF2-40B4-BE49-F238E27FC236}">
                <a16:creationId xmlns:a16="http://schemas.microsoft.com/office/drawing/2014/main" id="{E8A4E220-5BBC-6E0C-553F-825042D3BEF8}"/>
              </a:ext>
            </a:extLst>
          </p:cNvPr>
          <p:cNvSpPr txBox="1"/>
          <p:nvPr/>
        </p:nvSpPr>
        <p:spPr>
          <a:xfrm>
            <a:off x="3378200" y="267482"/>
            <a:ext cx="5219700" cy="523220"/>
          </a:xfrm>
          <a:prstGeom prst="rect">
            <a:avLst/>
          </a:prstGeom>
          <a:noFill/>
        </p:spPr>
        <p:txBody>
          <a:bodyPr wrap="square" rtlCol="0">
            <a:spAutoFit/>
          </a:bodyPr>
          <a:lstStyle/>
          <a:p>
            <a:r>
              <a:rPr lang="en-GB" sz="1400"/>
              <a:t>By selecting the Refine drop down, you are able to </a:t>
            </a:r>
            <a:r>
              <a:rPr lang="en-GB" sz="1400" b="0" i="0">
                <a:solidFill>
                  <a:srgbClr val="1A1A1A"/>
                </a:solidFill>
                <a:effectLst/>
                <a:latin typeface="system-ui"/>
              </a:rPr>
              <a:t>making your search more precise. </a:t>
            </a:r>
            <a:endParaRPr lang="en-GB" sz="1400"/>
          </a:p>
        </p:txBody>
      </p:sp>
      <p:sp>
        <p:nvSpPr>
          <p:cNvPr id="8" name="TextBox 7">
            <a:extLst>
              <a:ext uri="{FF2B5EF4-FFF2-40B4-BE49-F238E27FC236}">
                <a16:creationId xmlns:a16="http://schemas.microsoft.com/office/drawing/2014/main" id="{8272F273-A95A-7FEA-FAAF-3B1E796B1371}"/>
              </a:ext>
            </a:extLst>
          </p:cNvPr>
          <p:cNvSpPr txBox="1"/>
          <p:nvPr/>
        </p:nvSpPr>
        <p:spPr>
          <a:xfrm>
            <a:off x="293996" y="3509818"/>
            <a:ext cx="3340100" cy="954107"/>
          </a:xfrm>
          <a:prstGeom prst="rect">
            <a:avLst/>
          </a:prstGeom>
          <a:noFill/>
        </p:spPr>
        <p:txBody>
          <a:bodyPr wrap="square" rtlCol="0">
            <a:spAutoFit/>
          </a:bodyPr>
          <a:lstStyle/>
          <a:p>
            <a:r>
              <a:rPr lang="en-GB" sz="1400" b="0" i="0">
                <a:solidFill>
                  <a:srgbClr val="1A1A1A"/>
                </a:solidFill>
                <a:effectLst/>
                <a:latin typeface="system-ui"/>
              </a:rPr>
              <a:t>You can pick one or more refinements to use, and AVA will provide you with a response that takes into account the refinements you've chosen.</a:t>
            </a:r>
            <a:endParaRPr lang="en-GB" sz="1400"/>
          </a:p>
        </p:txBody>
      </p:sp>
      <p:sp>
        <p:nvSpPr>
          <p:cNvPr id="10" name="Left Brace 9">
            <a:extLst>
              <a:ext uri="{FF2B5EF4-FFF2-40B4-BE49-F238E27FC236}">
                <a16:creationId xmlns:a16="http://schemas.microsoft.com/office/drawing/2014/main" id="{03D2CBC4-4002-093A-5A05-73CBD7FA3337}"/>
              </a:ext>
            </a:extLst>
          </p:cNvPr>
          <p:cNvSpPr/>
          <p:nvPr/>
        </p:nvSpPr>
        <p:spPr>
          <a:xfrm>
            <a:off x="3645641" y="2373049"/>
            <a:ext cx="432864" cy="3230013"/>
          </a:xfrm>
          <a:prstGeom prst="leftBrace">
            <a:avLst/>
          </a:prstGeom>
          <a:ln>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1" name="Oval 10">
            <a:extLst>
              <a:ext uri="{FF2B5EF4-FFF2-40B4-BE49-F238E27FC236}">
                <a16:creationId xmlns:a16="http://schemas.microsoft.com/office/drawing/2014/main" id="{45265F80-74B9-1E39-DFE1-894856D8DA13}"/>
              </a:ext>
            </a:extLst>
          </p:cNvPr>
          <p:cNvSpPr/>
          <p:nvPr/>
        </p:nvSpPr>
        <p:spPr>
          <a:xfrm>
            <a:off x="6242498" y="1693870"/>
            <a:ext cx="1198361" cy="395820"/>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2384705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91F8C5-C541-60EF-808D-3386AED084E8}"/>
              </a:ext>
            </a:extLst>
          </p:cNvPr>
          <p:cNvPicPr>
            <a:picLocks noChangeAspect="1"/>
          </p:cNvPicPr>
          <p:nvPr/>
        </p:nvPicPr>
        <p:blipFill>
          <a:blip r:embed="rId2"/>
          <a:stretch>
            <a:fillRect/>
          </a:stretch>
        </p:blipFill>
        <p:spPr>
          <a:xfrm>
            <a:off x="781558" y="2585360"/>
            <a:ext cx="10983260" cy="1701800"/>
          </a:xfrm>
          <a:prstGeom prst="rect">
            <a:avLst/>
          </a:prstGeom>
        </p:spPr>
      </p:pic>
      <p:cxnSp>
        <p:nvCxnSpPr>
          <p:cNvPr id="9" name="Straight Arrow Connector 8">
            <a:extLst>
              <a:ext uri="{FF2B5EF4-FFF2-40B4-BE49-F238E27FC236}">
                <a16:creationId xmlns:a16="http://schemas.microsoft.com/office/drawing/2014/main" id="{CA843053-D7E5-C9A8-492C-EB665281080E}"/>
              </a:ext>
            </a:extLst>
          </p:cNvPr>
          <p:cNvCxnSpPr>
            <a:cxnSpLocks/>
          </p:cNvCxnSpPr>
          <p:nvPr/>
        </p:nvCxnSpPr>
        <p:spPr>
          <a:xfrm flipV="1">
            <a:off x="2514600" y="3985516"/>
            <a:ext cx="854969" cy="642807"/>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F3EB3AD1-34C1-D098-DF1A-F23C7135BA8C}"/>
              </a:ext>
            </a:extLst>
          </p:cNvPr>
          <p:cNvSpPr/>
          <p:nvPr/>
        </p:nvSpPr>
        <p:spPr>
          <a:xfrm>
            <a:off x="8621855" y="3612787"/>
            <a:ext cx="977900" cy="395820"/>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E72C3C96-851B-7A6F-6A8B-649B4BFF3169}"/>
              </a:ext>
            </a:extLst>
          </p:cNvPr>
          <p:cNvCxnSpPr>
            <a:cxnSpLocks/>
          </p:cNvCxnSpPr>
          <p:nvPr/>
        </p:nvCxnSpPr>
        <p:spPr>
          <a:xfrm flipH="1">
            <a:off x="9145442" y="1932472"/>
            <a:ext cx="386485" cy="1644215"/>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FB22981-2B46-19BF-3C9C-EEF0900ABCEA}"/>
              </a:ext>
            </a:extLst>
          </p:cNvPr>
          <p:cNvSpPr txBox="1"/>
          <p:nvPr/>
        </p:nvSpPr>
        <p:spPr>
          <a:xfrm>
            <a:off x="8933583" y="1563139"/>
            <a:ext cx="2616200" cy="307777"/>
          </a:xfrm>
          <a:prstGeom prst="rect">
            <a:avLst/>
          </a:prstGeom>
          <a:noFill/>
        </p:spPr>
        <p:txBody>
          <a:bodyPr wrap="square" lIns="91440" tIns="45720" rIns="91440" bIns="45720" rtlCol="0" anchor="t">
            <a:spAutoFit/>
          </a:bodyPr>
          <a:lstStyle/>
          <a:p>
            <a:r>
              <a:rPr lang="en-GB" sz="1400"/>
              <a:t>Search button </a:t>
            </a:r>
          </a:p>
        </p:txBody>
      </p:sp>
      <p:sp>
        <p:nvSpPr>
          <p:cNvPr id="19" name="TextBox 18">
            <a:extLst>
              <a:ext uri="{FF2B5EF4-FFF2-40B4-BE49-F238E27FC236}">
                <a16:creationId xmlns:a16="http://schemas.microsoft.com/office/drawing/2014/main" id="{45A27193-99B3-5705-726E-D43A89A62D4C}"/>
              </a:ext>
            </a:extLst>
          </p:cNvPr>
          <p:cNvSpPr txBox="1"/>
          <p:nvPr/>
        </p:nvSpPr>
        <p:spPr>
          <a:xfrm>
            <a:off x="621145" y="4674504"/>
            <a:ext cx="2781300" cy="1384995"/>
          </a:xfrm>
          <a:prstGeom prst="rect">
            <a:avLst/>
          </a:prstGeom>
          <a:noFill/>
        </p:spPr>
        <p:txBody>
          <a:bodyPr wrap="square" lIns="91440" tIns="45720" rIns="91440" bIns="45720" rtlCol="0" anchor="t">
            <a:spAutoFit/>
          </a:bodyPr>
          <a:lstStyle/>
          <a:p>
            <a:r>
              <a:rPr lang="en-GB" sz="1400"/>
              <a:t>You can ask AVA any question in natural language. You are able to ask for the response to be in a different language but please be aware this feature is still in development</a:t>
            </a:r>
          </a:p>
        </p:txBody>
      </p:sp>
      <p:sp>
        <p:nvSpPr>
          <p:cNvPr id="3" name="Title 1">
            <a:extLst>
              <a:ext uri="{FF2B5EF4-FFF2-40B4-BE49-F238E27FC236}">
                <a16:creationId xmlns:a16="http://schemas.microsoft.com/office/drawing/2014/main" id="{2C362145-A8E3-1B7F-8B6C-1DBFEF317828}"/>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Asking Questions with AVA</a:t>
            </a:r>
            <a:endParaRPr lang="en-GB" sz="2000">
              <a:solidFill>
                <a:schemeClr val="bg1"/>
              </a:solidFill>
              <a:latin typeface="+mn-lt"/>
              <a:ea typeface="Calibri"/>
              <a:cs typeface="Calibri"/>
            </a:endParaRPr>
          </a:p>
        </p:txBody>
      </p:sp>
    </p:spTree>
    <p:extLst>
      <p:ext uri="{BB962C8B-B14F-4D97-AF65-F5344CB8AC3E}">
        <p14:creationId xmlns:p14="http://schemas.microsoft.com/office/powerpoint/2010/main" val="3631878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101A6E-8F7A-817B-32A4-47E7A571AB28}"/>
              </a:ext>
            </a:extLst>
          </p:cNvPr>
          <p:cNvSpPr txBox="1"/>
          <p:nvPr/>
        </p:nvSpPr>
        <p:spPr>
          <a:xfrm>
            <a:off x="264975" y="1537903"/>
            <a:ext cx="8197850" cy="338554"/>
          </a:xfrm>
          <a:prstGeom prst="rect">
            <a:avLst/>
          </a:prstGeom>
          <a:noFill/>
        </p:spPr>
        <p:txBody>
          <a:bodyPr wrap="square" lIns="91440" tIns="45720" rIns="91440" bIns="45720" rtlCol="0" anchor="t">
            <a:spAutoFit/>
          </a:bodyPr>
          <a:lstStyle/>
          <a:p>
            <a:r>
              <a:rPr lang="en-GB" sz="1600" b="1">
                <a:latin typeface="system-ui"/>
              </a:rPr>
              <a:t>I</a:t>
            </a:r>
            <a:r>
              <a:rPr lang="en-GB" sz="1600" b="1" i="0">
                <a:effectLst/>
                <a:latin typeface="system-ui"/>
              </a:rPr>
              <a:t>nclude your desired format at the end of  your question or query. E.G:</a:t>
            </a:r>
            <a:endParaRPr lang="en-GB" sz="1600" b="1"/>
          </a:p>
        </p:txBody>
      </p:sp>
      <p:sp>
        <p:nvSpPr>
          <p:cNvPr id="4" name="Title 1">
            <a:extLst>
              <a:ext uri="{FF2B5EF4-FFF2-40B4-BE49-F238E27FC236}">
                <a16:creationId xmlns:a16="http://schemas.microsoft.com/office/drawing/2014/main" id="{CE15FD41-0BF3-A00F-55DF-AB93D994C843}"/>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ea typeface="Calibri"/>
                <a:cs typeface="Calibri"/>
              </a:rPr>
              <a:t>Viewing the data in different formats:</a:t>
            </a:r>
          </a:p>
        </p:txBody>
      </p:sp>
      <p:sp>
        <p:nvSpPr>
          <p:cNvPr id="5" name="Title 1">
            <a:extLst>
              <a:ext uri="{FF2B5EF4-FFF2-40B4-BE49-F238E27FC236}">
                <a16:creationId xmlns:a16="http://schemas.microsoft.com/office/drawing/2014/main" id="{DF5BA9A6-1E48-A63B-898C-843484A42D16}"/>
              </a:ext>
            </a:extLst>
          </p:cNvPr>
          <p:cNvSpPr txBox="1">
            <a:spLocks/>
          </p:cNvSpPr>
          <p:nvPr/>
        </p:nvSpPr>
        <p:spPr>
          <a:xfrm>
            <a:off x="292843" y="2282278"/>
            <a:ext cx="11656642" cy="634055"/>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FFFFFF"/>
                </a:solidFill>
                <a:ea typeface="+mj-lt"/>
                <a:cs typeface="+mj-lt"/>
              </a:rPr>
              <a:t>"…. Can you provide this information in a </a:t>
            </a:r>
            <a:r>
              <a:rPr lang="en-GB" sz="1800" b="1">
                <a:solidFill>
                  <a:srgbClr val="FFFFFF"/>
                </a:solidFill>
                <a:ea typeface="+mj-lt"/>
                <a:cs typeface="+mj-lt"/>
              </a:rPr>
              <a:t>tabular format</a:t>
            </a:r>
            <a:r>
              <a:rPr lang="en-GB" sz="1800">
                <a:solidFill>
                  <a:srgbClr val="FFFFFF"/>
                </a:solidFill>
                <a:ea typeface="+mj-lt"/>
                <a:cs typeface="+mj-lt"/>
              </a:rPr>
              <a:t>?" </a:t>
            </a:r>
            <a:endParaRPr lang="en-US">
              <a:solidFill>
                <a:srgbClr val="FFFFFF"/>
              </a:solidFill>
            </a:endParaRPr>
          </a:p>
        </p:txBody>
      </p:sp>
      <p:sp>
        <p:nvSpPr>
          <p:cNvPr id="8" name="Title 1">
            <a:extLst>
              <a:ext uri="{FF2B5EF4-FFF2-40B4-BE49-F238E27FC236}">
                <a16:creationId xmlns:a16="http://schemas.microsoft.com/office/drawing/2014/main" id="{350FC08D-CF60-D8BF-FF3E-54E6247465F6}"/>
              </a:ext>
            </a:extLst>
          </p:cNvPr>
          <p:cNvSpPr txBox="1">
            <a:spLocks/>
          </p:cNvSpPr>
          <p:nvPr/>
        </p:nvSpPr>
        <p:spPr>
          <a:xfrm>
            <a:off x="292843" y="3179471"/>
            <a:ext cx="11656642" cy="634055"/>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FFFFFF"/>
                </a:solidFill>
                <a:ea typeface="+mj-lt"/>
                <a:cs typeface="+mj-lt"/>
              </a:rPr>
              <a:t>" ... provide response in a </a:t>
            </a:r>
            <a:r>
              <a:rPr lang="en-GB" sz="1800" b="1">
                <a:solidFill>
                  <a:srgbClr val="FFFFFF"/>
                </a:solidFill>
                <a:ea typeface="+mj-lt"/>
                <a:cs typeface="+mj-lt"/>
              </a:rPr>
              <a:t>rich table format </a:t>
            </a:r>
            <a:r>
              <a:rPr lang="en-GB" sz="1800">
                <a:solidFill>
                  <a:srgbClr val="FFFFFF"/>
                </a:solidFill>
                <a:ea typeface="+mj-lt"/>
                <a:cs typeface="+mj-lt"/>
              </a:rPr>
              <a:t>with key features in columns."</a:t>
            </a:r>
            <a:endParaRPr lang="en-US">
              <a:solidFill>
                <a:srgbClr val="FFFFFF"/>
              </a:solidFill>
            </a:endParaRPr>
          </a:p>
        </p:txBody>
      </p:sp>
      <p:sp>
        <p:nvSpPr>
          <p:cNvPr id="10" name="Title 1">
            <a:extLst>
              <a:ext uri="{FF2B5EF4-FFF2-40B4-BE49-F238E27FC236}">
                <a16:creationId xmlns:a16="http://schemas.microsoft.com/office/drawing/2014/main" id="{A638605E-6A9D-02F1-C897-53584C075362}"/>
              </a:ext>
            </a:extLst>
          </p:cNvPr>
          <p:cNvSpPr txBox="1">
            <a:spLocks/>
          </p:cNvSpPr>
          <p:nvPr/>
        </p:nvSpPr>
        <p:spPr>
          <a:xfrm>
            <a:off x="292843" y="4101245"/>
            <a:ext cx="11656642" cy="634055"/>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FFFFFF"/>
                </a:solidFill>
                <a:ea typeface="+mj-lt"/>
                <a:cs typeface="+mj-lt"/>
              </a:rPr>
              <a:t>" ... provide response in </a:t>
            </a:r>
            <a:r>
              <a:rPr lang="en-GB" sz="1800" b="1">
                <a:solidFill>
                  <a:srgbClr val="FFFFFF"/>
                </a:solidFill>
                <a:ea typeface="+mj-lt"/>
                <a:cs typeface="+mj-lt"/>
              </a:rPr>
              <a:t>well-structured markdown format</a:t>
            </a:r>
            <a:r>
              <a:rPr lang="en-GB" sz="1800">
                <a:solidFill>
                  <a:srgbClr val="FFFFFF"/>
                </a:solidFill>
                <a:ea typeface="+mj-lt"/>
                <a:cs typeface="+mj-lt"/>
              </a:rPr>
              <a:t>." </a:t>
            </a:r>
            <a:endParaRPr lang="en-US">
              <a:solidFill>
                <a:srgbClr val="FFFFFF"/>
              </a:solidFill>
            </a:endParaRPr>
          </a:p>
        </p:txBody>
      </p:sp>
      <p:sp>
        <p:nvSpPr>
          <p:cNvPr id="12" name="Title 1">
            <a:extLst>
              <a:ext uri="{FF2B5EF4-FFF2-40B4-BE49-F238E27FC236}">
                <a16:creationId xmlns:a16="http://schemas.microsoft.com/office/drawing/2014/main" id="{112709AB-1599-55BB-E4D1-A81EB8ADB7EA}"/>
              </a:ext>
            </a:extLst>
          </p:cNvPr>
          <p:cNvSpPr txBox="1">
            <a:spLocks/>
          </p:cNvSpPr>
          <p:nvPr/>
        </p:nvSpPr>
        <p:spPr>
          <a:xfrm>
            <a:off x="292843" y="5059890"/>
            <a:ext cx="11656642" cy="634055"/>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FFFFFF"/>
                </a:solidFill>
                <a:ea typeface="+mj-lt"/>
                <a:cs typeface="+mj-lt"/>
              </a:rPr>
              <a:t>" ... use headers, sub-headers, bullet points with lead-ins, quotes, tables, etc. as applicable in a markdown format." </a:t>
            </a:r>
            <a:endParaRPr lang="en-US">
              <a:solidFill>
                <a:srgbClr val="FFFFFF"/>
              </a:solidFill>
            </a:endParaRPr>
          </a:p>
        </p:txBody>
      </p:sp>
    </p:spTree>
    <p:extLst>
      <p:ext uri="{BB962C8B-B14F-4D97-AF65-F5344CB8AC3E}">
        <p14:creationId xmlns:p14="http://schemas.microsoft.com/office/powerpoint/2010/main" val="4226321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6072D-5B5E-92BF-E648-2F78B3E4E6FF}"/>
              </a:ext>
            </a:extLst>
          </p:cNvPr>
          <p:cNvSpPr>
            <a:spLocks noGrp="1"/>
          </p:cNvSpPr>
          <p:nvPr>
            <p:ph idx="1"/>
          </p:nvPr>
        </p:nvSpPr>
        <p:spPr>
          <a:xfrm>
            <a:off x="6629400" y="4611688"/>
            <a:ext cx="5003800" cy="2338387"/>
          </a:xfrm>
        </p:spPr>
        <p:txBody>
          <a:bodyPr vert="horz" lIns="91440" tIns="45720" rIns="91440" bIns="45720" rtlCol="0" anchor="t">
            <a:noAutofit/>
          </a:bodyPr>
          <a:lstStyle/>
          <a:p>
            <a:pPr algn="l"/>
            <a:r>
              <a:rPr lang="en-GB" sz="1400" b="1" i="0">
                <a:solidFill>
                  <a:srgbClr val="1A1A1A"/>
                </a:solidFill>
                <a:effectLst/>
                <a:latin typeface="var(--font-family-secondary)"/>
              </a:rPr>
              <a:t>Add Favourite: </a:t>
            </a:r>
            <a:r>
              <a:rPr lang="en-GB" sz="1400" b="0" i="0">
                <a:solidFill>
                  <a:srgbClr val="1A1A1A"/>
                </a:solidFill>
                <a:effectLst/>
                <a:latin typeface="var(--font-family-secondary)"/>
              </a:rPr>
              <a:t>This feature allows you to mark specific responses as your favourites. These chosen responses will be placed at the very top of your chat history, making them super easy to find whenever you need them. </a:t>
            </a:r>
          </a:p>
          <a:p>
            <a:pPr algn="l"/>
            <a:r>
              <a:rPr lang="en-GB" sz="1400" b="1" i="0">
                <a:solidFill>
                  <a:srgbClr val="1A1A1A"/>
                </a:solidFill>
                <a:effectLst/>
                <a:latin typeface="var(--font-family-secondary)"/>
              </a:rPr>
              <a:t>Add Tag: </a:t>
            </a:r>
            <a:r>
              <a:rPr lang="en-GB" sz="1400" b="0" i="0">
                <a:solidFill>
                  <a:srgbClr val="1A1A1A"/>
                </a:solidFill>
                <a:effectLst/>
                <a:latin typeface="var(--font-family-secondary)"/>
              </a:rPr>
              <a:t>This feature lets you categorize responses with tags of your choice. By assigning tags to responses, you can group them based on your needs. It's a helpful way to organize your AI Hub responses for easy reference. </a:t>
            </a:r>
          </a:p>
          <a:p>
            <a:endParaRPr lang="en-GB"/>
          </a:p>
        </p:txBody>
      </p:sp>
      <p:pic>
        <p:nvPicPr>
          <p:cNvPr id="4" name="Content Placeholder 5">
            <a:extLst>
              <a:ext uri="{FF2B5EF4-FFF2-40B4-BE49-F238E27FC236}">
                <a16:creationId xmlns:a16="http://schemas.microsoft.com/office/drawing/2014/main" id="{CF545AF8-888D-9BE3-B7AF-2DB4131C7BFF}"/>
              </a:ext>
            </a:extLst>
          </p:cNvPr>
          <p:cNvPicPr>
            <a:picLocks noChangeAspect="1"/>
          </p:cNvPicPr>
          <p:nvPr/>
        </p:nvPicPr>
        <p:blipFill>
          <a:blip r:embed="rId2"/>
          <a:stretch>
            <a:fillRect/>
          </a:stretch>
        </p:blipFill>
        <p:spPr>
          <a:xfrm>
            <a:off x="571153" y="329760"/>
            <a:ext cx="7485172" cy="3691318"/>
          </a:xfrm>
          <a:prstGeom prst="rect">
            <a:avLst/>
          </a:prstGeom>
        </p:spPr>
      </p:pic>
      <p:pic>
        <p:nvPicPr>
          <p:cNvPr id="6" name="Picture 5">
            <a:extLst>
              <a:ext uri="{FF2B5EF4-FFF2-40B4-BE49-F238E27FC236}">
                <a16:creationId xmlns:a16="http://schemas.microsoft.com/office/drawing/2014/main" id="{A216019C-D590-3B6C-CE49-998626035BA2}"/>
              </a:ext>
            </a:extLst>
          </p:cNvPr>
          <p:cNvPicPr>
            <a:picLocks noChangeAspect="1"/>
          </p:cNvPicPr>
          <p:nvPr/>
        </p:nvPicPr>
        <p:blipFill>
          <a:blip r:embed="rId3"/>
          <a:stretch>
            <a:fillRect/>
          </a:stretch>
        </p:blipFill>
        <p:spPr>
          <a:xfrm>
            <a:off x="8964472" y="2706477"/>
            <a:ext cx="2010056" cy="1514686"/>
          </a:xfrm>
          <a:prstGeom prst="rect">
            <a:avLst/>
          </a:prstGeom>
        </p:spPr>
      </p:pic>
      <p:cxnSp>
        <p:nvCxnSpPr>
          <p:cNvPr id="7" name="Straight Arrow Connector 6">
            <a:extLst>
              <a:ext uri="{FF2B5EF4-FFF2-40B4-BE49-F238E27FC236}">
                <a16:creationId xmlns:a16="http://schemas.microsoft.com/office/drawing/2014/main" id="{C9833A14-92FC-F0A0-BDDD-9530BD5E3925}"/>
              </a:ext>
            </a:extLst>
          </p:cNvPr>
          <p:cNvCxnSpPr>
            <a:cxnSpLocks/>
          </p:cNvCxnSpPr>
          <p:nvPr/>
        </p:nvCxnSpPr>
        <p:spPr>
          <a:xfrm>
            <a:off x="8056325" y="1054100"/>
            <a:ext cx="1022795" cy="1652377"/>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538F42D-C78A-44A1-77B1-55123D80D4B2}"/>
              </a:ext>
            </a:extLst>
          </p:cNvPr>
          <p:cNvSpPr txBox="1"/>
          <p:nvPr/>
        </p:nvSpPr>
        <p:spPr>
          <a:xfrm>
            <a:off x="8961756" y="2167900"/>
            <a:ext cx="2476500" cy="307777"/>
          </a:xfrm>
          <a:prstGeom prst="rect">
            <a:avLst/>
          </a:prstGeom>
          <a:noFill/>
        </p:spPr>
        <p:txBody>
          <a:bodyPr wrap="square" lIns="91440" tIns="45720" rIns="91440" bIns="45720" rtlCol="0" anchor="t">
            <a:spAutoFit/>
          </a:bodyPr>
          <a:lstStyle/>
          <a:p>
            <a:r>
              <a:rPr lang="en-GB" sz="1400"/>
              <a:t>Under </a:t>
            </a:r>
            <a:r>
              <a:rPr lang="en-GB" sz="1400" err="1"/>
              <a:t>MyGlobalData</a:t>
            </a:r>
            <a:r>
              <a:rPr lang="en-GB" sz="1400"/>
              <a:t> tool:</a:t>
            </a:r>
          </a:p>
        </p:txBody>
      </p:sp>
      <p:cxnSp>
        <p:nvCxnSpPr>
          <p:cNvPr id="10" name="Straight Arrow Connector 9">
            <a:extLst>
              <a:ext uri="{FF2B5EF4-FFF2-40B4-BE49-F238E27FC236}">
                <a16:creationId xmlns:a16="http://schemas.microsoft.com/office/drawing/2014/main" id="{85C762DD-6B2D-8E84-DBCD-79C761E3AD23}"/>
              </a:ext>
            </a:extLst>
          </p:cNvPr>
          <p:cNvCxnSpPr>
            <a:cxnSpLocks/>
          </p:cNvCxnSpPr>
          <p:nvPr/>
        </p:nvCxnSpPr>
        <p:spPr>
          <a:xfrm flipV="1">
            <a:off x="1217472" y="3099144"/>
            <a:ext cx="0" cy="2018956"/>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6BD424F6-1DB0-B764-5000-E5AEBC2633FC}"/>
              </a:ext>
            </a:extLst>
          </p:cNvPr>
          <p:cNvSpPr txBox="1"/>
          <p:nvPr/>
        </p:nvSpPr>
        <p:spPr>
          <a:xfrm>
            <a:off x="139353" y="5036136"/>
            <a:ext cx="4038946" cy="1169551"/>
          </a:xfrm>
          <a:prstGeom prst="rect">
            <a:avLst/>
          </a:prstGeom>
          <a:noFill/>
        </p:spPr>
        <p:txBody>
          <a:bodyPr wrap="square" lIns="91440" tIns="45720" rIns="91440" bIns="45720" rtlCol="0" anchor="t">
            <a:spAutoFit/>
          </a:bodyPr>
          <a:lstStyle/>
          <a:p>
            <a:r>
              <a:rPr lang="en-GB" sz="1400" b="0" i="0">
                <a:solidFill>
                  <a:srgbClr val="1A1A1A"/>
                </a:solidFill>
                <a:effectLst/>
                <a:latin typeface="system-ui"/>
              </a:rPr>
              <a:t>You can select any of the chat refinement options displayed on the panel. You can pick one or more refinements to use, and AVA will provide you with a response that takes into account the refinements you've chosen. </a:t>
            </a:r>
            <a:endParaRPr lang="en-GB" sz="1400">
              <a:ea typeface="Calibri"/>
              <a:cs typeface="Calibri"/>
            </a:endParaRPr>
          </a:p>
        </p:txBody>
      </p:sp>
    </p:spTree>
    <p:extLst>
      <p:ext uri="{BB962C8B-B14F-4D97-AF65-F5344CB8AC3E}">
        <p14:creationId xmlns:p14="http://schemas.microsoft.com/office/powerpoint/2010/main" val="228995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153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03119-B42E-A7A3-75D5-27001E1BEFC8}"/>
              </a:ext>
            </a:extLst>
          </p:cNvPr>
          <p:cNvSpPr>
            <a:spLocks noGrp="1"/>
          </p:cNvSpPr>
          <p:nvPr>
            <p:ph idx="1"/>
          </p:nvPr>
        </p:nvSpPr>
        <p:spPr>
          <a:xfrm>
            <a:off x="404091" y="4587296"/>
            <a:ext cx="4814455" cy="1776557"/>
          </a:xfrm>
        </p:spPr>
        <p:txBody>
          <a:bodyPr>
            <a:normAutofit/>
          </a:bodyPr>
          <a:lstStyle/>
          <a:p>
            <a:pPr marL="0" indent="0">
              <a:buNone/>
            </a:pPr>
            <a:r>
              <a:rPr lang="en-GB" sz="3600">
                <a:solidFill>
                  <a:schemeClr val="bg1"/>
                </a:solidFill>
              </a:rPr>
              <a:t>1. MARKET ANALYSER </a:t>
            </a:r>
          </a:p>
        </p:txBody>
      </p:sp>
      <p:cxnSp>
        <p:nvCxnSpPr>
          <p:cNvPr id="5" name="Straight Connector 4">
            <a:extLst>
              <a:ext uri="{FF2B5EF4-FFF2-40B4-BE49-F238E27FC236}">
                <a16:creationId xmlns:a16="http://schemas.microsoft.com/office/drawing/2014/main" id="{2847347B-DBDB-D67A-F203-F236CF2DB433}"/>
              </a:ext>
            </a:extLst>
          </p:cNvPr>
          <p:cNvCxnSpPr/>
          <p:nvPr/>
        </p:nvCxnSpPr>
        <p:spPr>
          <a:xfrm>
            <a:off x="133350" y="5391150"/>
            <a:ext cx="98393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A0169A0-B5F8-112F-28BC-94988E71685D}"/>
              </a:ext>
            </a:extLst>
          </p:cNvPr>
          <p:cNvCxnSpPr>
            <a:cxnSpLocks/>
          </p:cNvCxnSpPr>
          <p:nvPr/>
        </p:nvCxnSpPr>
        <p:spPr>
          <a:xfrm>
            <a:off x="11159548" y="0"/>
            <a:ext cx="0" cy="25417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6C874B5-8780-FF9F-B792-C16FBDFFFE36}"/>
              </a:ext>
            </a:extLst>
          </p:cNvPr>
          <p:cNvSpPr txBox="1"/>
          <p:nvPr/>
        </p:nvSpPr>
        <p:spPr>
          <a:xfrm>
            <a:off x="10751128" y="6584061"/>
            <a:ext cx="2881744" cy="369332"/>
          </a:xfrm>
          <a:prstGeom prst="rect">
            <a:avLst/>
          </a:prstGeom>
          <a:noFill/>
        </p:spPr>
        <p:txBody>
          <a:bodyPr wrap="square" rtlCol="0">
            <a:spAutoFit/>
          </a:bodyPr>
          <a:lstStyle/>
          <a:p>
            <a:r>
              <a:rPr lang="en-GB">
                <a:solidFill>
                  <a:schemeClr val="bg1"/>
                </a:solidFill>
                <a:hlinkClick r:id="rId2">
                  <a:extLst>
                    <a:ext uri="{A12FA001-AC4F-418D-AE19-62706E023703}">
                      <ahyp:hlinkClr xmlns:ahyp="http://schemas.microsoft.com/office/drawing/2018/hyperlinkcolor" val="tx"/>
                    </a:ext>
                  </a:extLst>
                </a:hlinkClick>
              </a:rPr>
              <a:t>Click to Access</a:t>
            </a:r>
            <a:endParaRPr lang="en-GB">
              <a:solidFill>
                <a:schemeClr val="bg1"/>
              </a:solidFill>
            </a:endParaRPr>
          </a:p>
        </p:txBody>
      </p:sp>
    </p:spTree>
    <p:extLst>
      <p:ext uri="{BB962C8B-B14F-4D97-AF65-F5344CB8AC3E}">
        <p14:creationId xmlns:p14="http://schemas.microsoft.com/office/powerpoint/2010/main" val="3143229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4E68E88-A50B-0BDE-6E25-0D25FF991346}"/>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ea typeface="Calibri"/>
                <a:cs typeface="Calibri"/>
              </a:rPr>
              <a:t>Prompt Questions you can be asking</a:t>
            </a:r>
          </a:p>
          <a:p>
            <a:r>
              <a:rPr lang="en-GB" sz="2000">
                <a:solidFill>
                  <a:schemeClr val="bg1"/>
                </a:solidFill>
                <a:latin typeface="+mn-lt"/>
                <a:ea typeface="Calibri"/>
                <a:cs typeface="Calibri"/>
              </a:rPr>
              <a:t>Understanding the Market </a:t>
            </a:r>
          </a:p>
        </p:txBody>
      </p:sp>
      <p:sp>
        <p:nvSpPr>
          <p:cNvPr id="5" name="Title 1">
            <a:extLst>
              <a:ext uri="{FF2B5EF4-FFF2-40B4-BE49-F238E27FC236}">
                <a16:creationId xmlns:a16="http://schemas.microsoft.com/office/drawing/2014/main" id="{33BA7DDC-D827-BB6E-239D-CAE8B2EEA896}"/>
              </a:ext>
            </a:extLst>
          </p:cNvPr>
          <p:cNvSpPr txBox="1">
            <a:spLocks/>
          </p:cNvSpPr>
          <p:nvPr/>
        </p:nvSpPr>
        <p:spPr>
          <a:xfrm>
            <a:off x="245805" y="1717833"/>
            <a:ext cx="11656642" cy="634055"/>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chemeClr val="bg1"/>
                </a:solidFill>
                <a:latin typeface="+mn-lt"/>
                <a:ea typeface="Calibri"/>
                <a:cs typeface="Calibri"/>
              </a:rPr>
              <a:t>Please give me </a:t>
            </a:r>
            <a:r>
              <a:rPr lang="en-GB" sz="1800" b="1">
                <a:solidFill>
                  <a:schemeClr val="bg1"/>
                </a:solidFill>
                <a:latin typeface="+mn-lt"/>
                <a:ea typeface="Calibri"/>
                <a:cs typeface="Calibri"/>
              </a:rPr>
              <a:t>an overview</a:t>
            </a:r>
            <a:r>
              <a:rPr lang="en-GB" sz="1800">
                <a:solidFill>
                  <a:schemeClr val="bg1"/>
                </a:solidFill>
                <a:latin typeface="+mn-lt"/>
                <a:ea typeface="Calibri"/>
                <a:cs typeface="Calibri"/>
              </a:rPr>
              <a:t> of the </a:t>
            </a:r>
            <a:r>
              <a:rPr lang="en-GB" sz="1800" u="sng">
                <a:solidFill>
                  <a:schemeClr val="bg1"/>
                </a:solidFill>
                <a:latin typeface="+mn-lt"/>
                <a:ea typeface="Calibri"/>
                <a:cs typeface="Calibri"/>
              </a:rPr>
              <a:t>[market] </a:t>
            </a:r>
            <a:r>
              <a:rPr lang="en-GB" sz="1800">
                <a:solidFill>
                  <a:schemeClr val="bg1"/>
                </a:solidFill>
                <a:latin typeface="+mn-lt"/>
                <a:ea typeface="Calibri"/>
                <a:cs typeface="Calibri"/>
              </a:rPr>
              <a:t>in </a:t>
            </a:r>
            <a:r>
              <a:rPr lang="en-GB" sz="1800" u="sng">
                <a:solidFill>
                  <a:schemeClr val="bg1"/>
                </a:solidFill>
                <a:latin typeface="+mn-lt"/>
                <a:ea typeface="Calibri"/>
                <a:cs typeface="Calibri"/>
              </a:rPr>
              <a:t>[country]</a:t>
            </a:r>
            <a:endParaRPr lang="en-US">
              <a:solidFill>
                <a:schemeClr val="bg1"/>
              </a:solidFill>
            </a:endParaRPr>
          </a:p>
        </p:txBody>
      </p:sp>
      <p:sp>
        <p:nvSpPr>
          <p:cNvPr id="2" name="Title 1">
            <a:extLst>
              <a:ext uri="{FF2B5EF4-FFF2-40B4-BE49-F238E27FC236}">
                <a16:creationId xmlns:a16="http://schemas.microsoft.com/office/drawing/2014/main" id="{6DD55BD8-2C8E-C71C-1073-096770658190}"/>
              </a:ext>
            </a:extLst>
          </p:cNvPr>
          <p:cNvSpPr txBox="1">
            <a:spLocks/>
          </p:cNvSpPr>
          <p:nvPr/>
        </p:nvSpPr>
        <p:spPr>
          <a:xfrm>
            <a:off x="245805" y="2615026"/>
            <a:ext cx="11656642" cy="634055"/>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a:solidFill>
                  <a:schemeClr val="bg1"/>
                </a:solidFill>
                <a:latin typeface="+mn-lt"/>
                <a:ea typeface="Calibri"/>
                <a:cs typeface="Calibri"/>
              </a:rPr>
              <a:t>Using </a:t>
            </a:r>
            <a:r>
              <a:rPr lang="en-GB" sz="1800" b="1" err="1">
                <a:solidFill>
                  <a:schemeClr val="bg1"/>
                </a:solidFill>
                <a:latin typeface="+mn-lt"/>
                <a:ea typeface="Calibri"/>
                <a:cs typeface="Calibri"/>
              </a:rPr>
              <a:t>GlobalData</a:t>
            </a:r>
            <a:r>
              <a:rPr lang="en-GB" sz="1800" b="1">
                <a:solidFill>
                  <a:schemeClr val="bg1"/>
                </a:solidFill>
                <a:latin typeface="+mn-lt"/>
                <a:ea typeface="Calibri"/>
                <a:cs typeface="Calibri"/>
              </a:rPr>
              <a:t> market data</a:t>
            </a:r>
            <a:r>
              <a:rPr lang="en-GB" sz="1800">
                <a:solidFill>
                  <a:schemeClr val="bg1"/>
                </a:solidFill>
                <a:latin typeface="+mn-lt"/>
                <a:ea typeface="Calibri"/>
                <a:cs typeface="Calibri"/>
              </a:rPr>
              <a:t>, what is the </a:t>
            </a:r>
            <a:r>
              <a:rPr lang="en-GB" sz="1800" b="1">
                <a:solidFill>
                  <a:schemeClr val="bg1"/>
                </a:solidFill>
                <a:latin typeface="+mn-lt"/>
                <a:ea typeface="Calibri"/>
                <a:cs typeface="Calibri"/>
              </a:rPr>
              <a:t>market value</a:t>
            </a:r>
            <a:r>
              <a:rPr lang="en-GB" sz="1800">
                <a:solidFill>
                  <a:schemeClr val="bg1"/>
                </a:solidFill>
                <a:latin typeface="+mn-lt"/>
                <a:ea typeface="Calibri"/>
                <a:cs typeface="Calibri"/>
              </a:rPr>
              <a:t> of </a:t>
            </a:r>
            <a:r>
              <a:rPr lang="en-GB" sz="1800" u="sng">
                <a:solidFill>
                  <a:schemeClr val="bg1"/>
                </a:solidFill>
                <a:latin typeface="+mn-lt"/>
                <a:ea typeface="Calibri"/>
                <a:cs typeface="Calibri"/>
              </a:rPr>
              <a:t>[market] </a:t>
            </a:r>
            <a:r>
              <a:rPr lang="en-GB" sz="1800">
                <a:solidFill>
                  <a:schemeClr val="bg1"/>
                </a:solidFill>
                <a:latin typeface="+mn-lt"/>
                <a:ea typeface="Calibri"/>
                <a:cs typeface="Calibri"/>
              </a:rPr>
              <a:t>in </a:t>
            </a:r>
            <a:r>
              <a:rPr lang="en-GB" sz="1800" u="sng">
                <a:solidFill>
                  <a:schemeClr val="bg1"/>
                </a:solidFill>
                <a:latin typeface="+mn-lt"/>
                <a:ea typeface="Calibri"/>
                <a:cs typeface="Calibri"/>
              </a:rPr>
              <a:t>[country] </a:t>
            </a:r>
            <a:r>
              <a:rPr lang="en-GB" sz="1800">
                <a:solidFill>
                  <a:schemeClr val="bg1"/>
                </a:solidFill>
                <a:latin typeface="+mn-lt"/>
                <a:ea typeface="Calibri"/>
                <a:cs typeface="Calibri"/>
              </a:rPr>
              <a:t>and </a:t>
            </a:r>
            <a:r>
              <a:rPr lang="en-GB" sz="1800" b="1">
                <a:solidFill>
                  <a:schemeClr val="bg1"/>
                </a:solidFill>
                <a:latin typeface="+mn-lt"/>
                <a:ea typeface="Calibri"/>
                <a:cs typeface="Calibri"/>
              </a:rPr>
              <a:t>how is it forecast to grow</a:t>
            </a:r>
            <a:r>
              <a:rPr lang="en-GB" sz="1800">
                <a:solidFill>
                  <a:schemeClr val="bg1"/>
                </a:solidFill>
                <a:latin typeface="+mn-lt"/>
                <a:ea typeface="Calibri"/>
                <a:cs typeface="Calibri"/>
              </a:rPr>
              <a:t> through to 2028?</a:t>
            </a:r>
            <a:endParaRPr lang="en-US">
              <a:solidFill>
                <a:schemeClr val="bg1"/>
              </a:solidFill>
            </a:endParaRPr>
          </a:p>
        </p:txBody>
      </p:sp>
      <p:sp>
        <p:nvSpPr>
          <p:cNvPr id="7" name="Title 1">
            <a:extLst>
              <a:ext uri="{FF2B5EF4-FFF2-40B4-BE49-F238E27FC236}">
                <a16:creationId xmlns:a16="http://schemas.microsoft.com/office/drawing/2014/main" id="{C3A01C95-511A-2956-89BC-7D08F9112F4A}"/>
              </a:ext>
            </a:extLst>
          </p:cNvPr>
          <p:cNvSpPr txBox="1">
            <a:spLocks/>
          </p:cNvSpPr>
          <p:nvPr/>
        </p:nvSpPr>
        <p:spPr>
          <a:xfrm>
            <a:off x="245805" y="3536800"/>
            <a:ext cx="11656642" cy="634055"/>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chemeClr val="bg1"/>
                </a:solidFill>
                <a:latin typeface="Calibri"/>
                <a:ea typeface="Calibri"/>
                <a:cs typeface="Calibri"/>
              </a:rPr>
              <a:t>What is the </a:t>
            </a:r>
            <a:r>
              <a:rPr lang="en-GB" sz="1800" b="1">
                <a:solidFill>
                  <a:schemeClr val="bg1"/>
                </a:solidFill>
                <a:latin typeface="Calibri"/>
                <a:ea typeface="Calibri"/>
                <a:cs typeface="Calibri"/>
              </a:rPr>
              <a:t>value</a:t>
            </a:r>
            <a:r>
              <a:rPr lang="en-GB" sz="1800">
                <a:solidFill>
                  <a:schemeClr val="bg1"/>
                </a:solidFill>
                <a:latin typeface="Calibri"/>
                <a:ea typeface="Calibri"/>
                <a:cs typeface="Calibri"/>
              </a:rPr>
              <a:t> of the [market] market in the [country] over the last [number] years?</a:t>
            </a:r>
          </a:p>
        </p:txBody>
      </p:sp>
      <p:sp>
        <p:nvSpPr>
          <p:cNvPr id="9" name="Title 1">
            <a:extLst>
              <a:ext uri="{FF2B5EF4-FFF2-40B4-BE49-F238E27FC236}">
                <a16:creationId xmlns:a16="http://schemas.microsoft.com/office/drawing/2014/main" id="{F013D9A5-162F-4D40-26AC-B8653B3B97A3}"/>
              </a:ext>
            </a:extLst>
          </p:cNvPr>
          <p:cNvSpPr txBox="1">
            <a:spLocks/>
          </p:cNvSpPr>
          <p:nvPr/>
        </p:nvSpPr>
        <p:spPr>
          <a:xfrm>
            <a:off x="245805" y="4495445"/>
            <a:ext cx="11656642" cy="634055"/>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chemeClr val="bg1"/>
                </a:solidFill>
                <a:latin typeface="Calibri"/>
                <a:ea typeface="Calibri"/>
                <a:cs typeface="Calibri"/>
              </a:rPr>
              <a:t>What are the </a:t>
            </a:r>
            <a:r>
              <a:rPr lang="en-GB" sz="1800" b="1">
                <a:solidFill>
                  <a:schemeClr val="bg1"/>
                </a:solidFill>
                <a:latin typeface="Calibri"/>
                <a:ea typeface="Calibri"/>
                <a:cs typeface="Calibri"/>
              </a:rPr>
              <a:t>key challenges</a:t>
            </a:r>
            <a:r>
              <a:rPr lang="en-GB" sz="1800">
                <a:solidFill>
                  <a:schemeClr val="bg1"/>
                </a:solidFill>
                <a:latin typeface="Calibri"/>
                <a:ea typeface="Calibri"/>
                <a:cs typeface="Calibri"/>
              </a:rPr>
              <a:t> that [segment] industry in [region/country] is facing currently?</a:t>
            </a:r>
            <a:endParaRPr lang="en-US" sz="1800">
              <a:solidFill>
                <a:schemeClr val="bg1"/>
              </a:solidFill>
              <a:latin typeface="Calibri"/>
              <a:ea typeface="Calibri"/>
              <a:cs typeface="Calibri"/>
            </a:endParaRPr>
          </a:p>
        </p:txBody>
      </p:sp>
      <p:sp>
        <p:nvSpPr>
          <p:cNvPr id="11" name="Title 1">
            <a:extLst>
              <a:ext uri="{FF2B5EF4-FFF2-40B4-BE49-F238E27FC236}">
                <a16:creationId xmlns:a16="http://schemas.microsoft.com/office/drawing/2014/main" id="{0C884A5C-472B-5BCA-37BD-6C1770303F31}"/>
              </a:ext>
            </a:extLst>
          </p:cNvPr>
          <p:cNvSpPr txBox="1">
            <a:spLocks/>
          </p:cNvSpPr>
          <p:nvPr/>
        </p:nvSpPr>
        <p:spPr>
          <a:xfrm>
            <a:off x="245805" y="5454091"/>
            <a:ext cx="11656642" cy="634055"/>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solidFill>
                  <a:schemeClr val="bg1"/>
                </a:solidFill>
                <a:latin typeface="Calibri"/>
                <a:ea typeface="Calibri"/>
                <a:cs typeface="Calibri"/>
              </a:rPr>
              <a:t>Provide a list of the top </a:t>
            </a:r>
            <a:r>
              <a:rPr lang="en-US" sz="1800" b="1">
                <a:solidFill>
                  <a:schemeClr val="bg1"/>
                </a:solidFill>
                <a:latin typeface="Calibri"/>
                <a:ea typeface="Calibri"/>
                <a:cs typeface="Calibri"/>
              </a:rPr>
              <a:t>10 brand owners</a:t>
            </a:r>
            <a:r>
              <a:rPr lang="en-US" sz="1800">
                <a:solidFill>
                  <a:schemeClr val="bg1"/>
                </a:solidFill>
                <a:latin typeface="Calibri"/>
                <a:ea typeface="Calibri"/>
                <a:cs typeface="Calibri"/>
              </a:rPr>
              <a:t> in [category] in [country]</a:t>
            </a:r>
          </a:p>
        </p:txBody>
      </p:sp>
    </p:spTree>
    <p:extLst>
      <p:ext uri="{BB962C8B-B14F-4D97-AF65-F5344CB8AC3E}">
        <p14:creationId xmlns:p14="http://schemas.microsoft.com/office/powerpoint/2010/main" val="962745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14B9-3358-5444-2543-0046EBBB51D4}"/>
              </a:ext>
            </a:extLst>
          </p:cNvPr>
          <p:cNvSpPr>
            <a:spLocks noGrp="1"/>
          </p:cNvSpPr>
          <p:nvPr>
            <p:ph type="title"/>
          </p:nvPr>
        </p:nvSpPr>
        <p:spPr>
          <a:xfrm>
            <a:off x="2794000" y="1654969"/>
            <a:ext cx="6604000" cy="703262"/>
          </a:xfrm>
        </p:spPr>
        <p:txBody>
          <a:bodyPr>
            <a:noAutofit/>
          </a:bodyPr>
          <a:lstStyle/>
          <a:p>
            <a:r>
              <a:rPr lang="en-GB" sz="1600" b="1"/>
              <a:t>Prompts available on AI Hub Main Page: </a:t>
            </a:r>
            <a:br>
              <a:rPr lang="en-GB" sz="2800"/>
            </a:br>
            <a:endParaRPr lang="en-GB" sz="2800"/>
          </a:p>
        </p:txBody>
      </p:sp>
      <p:pic>
        <p:nvPicPr>
          <p:cNvPr id="5" name="Content Placeholder 4">
            <a:extLst>
              <a:ext uri="{FF2B5EF4-FFF2-40B4-BE49-F238E27FC236}">
                <a16:creationId xmlns:a16="http://schemas.microsoft.com/office/drawing/2014/main" id="{3FCE832F-F0CF-3963-FC4A-22108023D923}"/>
              </a:ext>
            </a:extLst>
          </p:cNvPr>
          <p:cNvPicPr>
            <a:picLocks noGrp="1" noChangeAspect="1"/>
          </p:cNvPicPr>
          <p:nvPr>
            <p:ph idx="1"/>
          </p:nvPr>
        </p:nvPicPr>
        <p:blipFill>
          <a:blip r:embed="rId2"/>
          <a:stretch>
            <a:fillRect/>
          </a:stretch>
        </p:blipFill>
        <p:spPr>
          <a:xfrm>
            <a:off x="1333500" y="2041865"/>
            <a:ext cx="9189733" cy="4516098"/>
          </a:xfrm>
        </p:spPr>
      </p:pic>
      <p:sp>
        <p:nvSpPr>
          <p:cNvPr id="7" name="TextBox 6">
            <a:extLst>
              <a:ext uri="{FF2B5EF4-FFF2-40B4-BE49-F238E27FC236}">
                <a16:creationId xmlns:a16="http://schemas.microsoft.com/office/drawing/2014/main" id="{399D1F91-8873-C774-533B-22E3DB465361}"/>
              </a:ext>
            </a:extLst>
          </p:cNvPr>
          <p:cNvSpPr txBox="1"/>
          <p:nvPr/>
        </p:nvSpPr>
        <p:spPr>
          <a:xfrm>
            <a:off x="10083800" y="1835272"/>
            <a:ext cx="2108200" cy="954107"/>
          </a:xfrm>
          <a:prstGeom prst="rect">
            <a:avLst/>
          </a:prstGeom>
          <a:solidFill>
            <a:schemeClr val="bg1"/>
          </a:solidFill>
        </p:spPr>
        <p:txBody>
          <a:bodyPr wrap="square" lIns="91440" tIns="45720" rIns="91440" bIns="45720" rtlCol="0" anchor="t">
            <a:spAutoFit/>
          </a:bodyPr>
          <a:lstStyle/>
          <a:p>
            <a:r>
              <a:rPr lang="en-GB" sz="1400"/>
              <a:t>Please click into the area of interest based on the information you’re wanting to extract  </a:t>
            </a:r>
          </a:p>
        </p:txBody>
      </p:sp>
      <p:sp>
        <p:nvSpPr>
          <p:cNvPr id="8" name="Oval 7">
            <a:extLst>
              <a:ext uri="{FF2B5EF4-FFF2-40B4-BE49-F238E27FC236}">
                <a16:creationId xmlns:a16="http://schemas.microsoft.com/office/drawing/2014/main" id="{5D255361-9AD9-1E5A-29B8-6DB1CE0BC4DF}"/>
              </a:ext>
            </a:extLst>
          </p:cNvPr>
          <p:cNvSpPr/>
          <p:nvPr/>
        </p:nvSpPr>
        <p:spPr>
          <a:xfrm>
            <a:off x="1130300" y="2473813"/>
            <a:ext cx="7912100" cy="395820"/>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Brace 8">
            <a:extLst>
              <a:ext uri="{FF2B5EF4-FFF2-40B4-BE49-F238E27FC236}">
                <a16:creationId xmlns:a16="http://schemas.microsoft.com/office/drawing/2014/main" id="{022407A5-14E5-B94B-CAC3-62B090D2EAE1}"/>
              </a:ext>
            </a:extLst>
          </p:cNvPr>
          <p:cNvSpPr/>
          <p:nvPr/>
        </p:nvSpPr>
        <p:spPr>
          <a:xfrm rot="10800000">
            <a:off x="10452100" y="3058849"/>
            <a:ext cx="432864" cy="3230013"/>
          </a:xfrm>
          <a:prstGeom prst="leftBrace">
            <a:avLst/>
          </a:prstGeom>
          <a:ln>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8CC3C6C8-E819-A804-039C-2FB61F78FAC5}"/>
              </a:ext>
            </a:extLst>
          </p:cNvPr>
          <p:cNvSpPr txBox="1"/>
          <p:nvPr/>
        </p:nvSpPr>
        <p:spPr>
          <a:xfrm>
            <a:off x="88900" y="1326618"/>
            <a:ext cx="2204733" cy="738664"/>
          </a:xfrm>
          <a:prstGeom prst="rect">
            <a:avLst/>
          </a:prstGeom>
          <a:noFill/>
        </p:spPr>
        <p:txBody>
          <a:bodyPr wrap="square" lIns="91440" tIns="45720" rIns="91440" bIns="45720" rtlCol="0" anchor="t">
            <a:spAutoFit/>
          </a:bodyPr>
          <a:lstStyle/>
          <a:p>
            <a:r>
              <a:rPr lang="en-GB" sz="1400"/>
              <a:t>Can narrow it down based on the Intelligence of interest </a:t>
            </a:r>
          </a:p>
        </p:txBody>
      </p:sp>
      <p:cxnSp>
        <p:nvCxnSpPr>
          <p:cNvPr id="13" name="Straight Arrow Connector 12">
            <a:extLst>
              <a:ext uri="{FF2B5EF4-FFF2-40B4-BE49-F238E27FC236}">
                <a16:creationId xmlns:a16="http://schemas.microsoft.com/office/drawing/2014/main" id="{87A1D7C2-487D-9709-9126-00CF407B92C2}"/>
              </a:ext>
            </a:extLst>
          </p:cNvPr>
          <p:cNvCxnSpPr>
            <a:cxnSpLocks/>
          </p:cNvCxnSpPr>
          <p:nvPr/>
        </p:nvCxnSpPr>
        <p:spPr>
          <a:xfrm flipH="1" flipV="1">
            <a:off x="1494039" y="1843955"/>
            <a:ext cx="1134861" cy="629858"/>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036EBCE-B5CD-98FA-E614-024A563DB455}"/>
              </a:ext>
            </a:extLst>
          </p:cNvPr>
          <p:cNvSpPr txBox="1"/>
          <p:nvPr/>
        </p:nvSpPr>
        <p:spPr>
          <a:xfrm>
            <a:off x="6616700" y="577176"/>
            <a:ext cx="5575300" cy="307777"/>
          </a:xfrm>
          <a:prstGeom prst="rect">
            <a:avLst/>
          </a:prstGeom>
          <a:noFill/>
        </p:spPr>
        <p:txBody>
          <a:bodyPr wrap="square" lIns="91440" tIns="45720" rIns="91440" bIns="45720" rtlCol="0" anchor="t">
            <a:spAutoFit/>
          </a:bodyPr>
          <a:lstStyle/>
          <a:p>
            <a:r>
              <a:rPr lang="en-GB" sz="1400"/>
              <a:t>*To access these please scroll down on the home page*</a:t>
            </a:r>
          </a:p>
        </p:txBody>
      </p:sp>
      <p:sp>
        <p:nvSpPr>
          <p:cNvPr id="16" name="TextBox 15">
            <a:extLst>
              <a:ext uri="{FF2B5EF4-FFF2-40B4-BE49-F238E27FC236}">
                <a16:creationId xmlns:a16="http://schemas.microsoft.com/office/drawing/2014/main" id="{2FB7B94D-9D3C-7321-29B3-2180B275DACF}"/>
              </a:ext>
            </a:extLst>
          </p:cNvPr>
          <p:cNvSpPr txBox="1"/>
          <p:nvPr/>
        </p:nvSpPr>
        <p:spPr>
          <a:xfrm>
            <a:off x="2804167" y="6488879"/>
            <a:ext cx="5702300" cy="338554"/>
          </a:xfrm>
          <a:prstGeom prst="rect">
            <a:avLst/>
          </a:prstGeom>
          <a:noFill/>
        </p:spPr>
        <p:txBody>
          <a:bodyPr wrap="square" lIns="91440" tIns="45720" rIns="91440" bIns="45720" rtlCol="0" anchor="t">
            <a:spAutoFit/>
          </a:bodyPr>
          <a:lstStyle/>
          <a:p>
            <a:r>
              <a:rPr lang="en-GB" sz="1600">
                <a:solidFill>
                  <a:srgbClr val="FF0066"/>
                </a:solidFill>
              </a:rPr>
              <a:t>*These prompts will allow you to create curative reports* </a:t>
            </a:r>
          </a:p>
        </p:txBody>
      </p:sp>
      <p:sp>
        <p:nvSpPr>
          <p:cNvPr id="4" name="Title 1">
            <a:extLst>
              <a:ext uri="{FF2B5EF4-FFF2-40B4-BE49-F238E27FC236}">
                <a16:creationId xmlns:a16="http://schemas.microsoft.com/office/drawing/2014/main" id="{09870947-6EFC-9970-0B55-B2D1B6110F0B}"/>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ea typeface="Calibri"/>
                <a:cs typeface="Calibri"/>
              </a:rPr>
              <a:t>Generating response using prompts:</a:t>
            </a:r>
          </a:p>
        </p:txBody>
      </p:sp>
    </p:spTree>
    <p:extLst>
      <p:ext uri="{BB962C8B-B14F-4D97-AF65-F5344CB8AC3E}">
        <p14:creationId xmlns:p14="http://schemas.microsoft.com/office/powerpoint/2010/main" val="2834929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5C2D62-D742-FC3A-DA30-6B651607A2B3}"/>
              </a:ext>
            </a:extLst>
          </p:cNvPr>
          <p:cNvPicPr>
            <a:picLocks noGrp="1" noChangeAspect="1"/>
          </p:cNvPicPr>
          <p:nvPr>
            <p:ph idx="1"/>
          </p:nvPr>
        </p:nvPicPr>
        <p:blipFill>
          <a:blip r:embed="rId2"/>
          <a:stretch>
            <a:fillRect/>
          </a:stretch>
        </p:blipFill>
        <p:spPr>
          <a:xfrm>
            <a:off x="413989" y="2273987"/>
            <a:ext cx="3648584" cy="1524213"/>
          </a:xfrm>
        </p:spPr>
      </p:pic>
      <p:sp>
        <p:nvSpPr>
          <p:cNvPr id="6" name="TextBox 5">
            <a:extLst>
              <a:ext uri="{FF2B5EF4-FFF2-40B4-BE49-F238E27FC236}">
                <a16:creationId xmlns:a16="http://schemas.microsoft.com/office/drawing/2014/main" id="{77084001-CDA3-1395-7FB4-C22C83694D81}"/>
              </a:ext>
            </a:extLst>
          </p:cNvPr>
          <p:cNvSpPr txBox="1"/>
          <p:nvPr/>
        </p:nvSpPr>
        <p:spPr>
          <a:xfrm>
            <a:off x="413989" y="1689212"/>
            <a:ext cx="3810000" cy="523220"/>
          </a:xfrm>
          <a:prstGeom prst="rect">
            <a:avLst/>
          </a:prstGeom>
          <a:noFill/>
        </p:spPr>
        <p:txBody>
          <a:bodyPr wrap="square" lIns="91440" tIns="45720" rIns="91440" bIns="45720" rtlCol="0" anchor="t">
            <a:spAutoFit/>
          </a:bodyPr>
          <a:lstStyle/>
          <a:p>
            <a:r>
              <a:rPr lang="en-GB" sz="1400"/>
              <a:t>1. Please select Market Entry Environment from the Prompt Cards: </a:t>
            </a:r>
          </a:p>
        </p:txBody>
      </p:sp>
      <p:cxnSp>
        <p:nvCxnSpPr>
          <p:cNvPr id="7" name="Straight Arrow Connector 6">
            <a:extLst>
              <a:ext uri="{FF2B5EF4-FFF2-40B4-BE49-F238E27FC236}">
                <a16:creationId xmlns:a16="http://schemas.microsoft.com/office/drawing/2014/main" id="{0553F670-C0BB-F05C-97E6-991D4C9BB2BA}"/>
              </a:ext>
            </a:extLst>
          </p:cNvPr>
          <p:cNvCxnSpPr>
            <a:cxnSpLocks/>
          </p:cNvCxnSpPr>
          <p:nvPr/>
        </p:nvCxnSpPr>
        <p:spPr>
          <a:xfrm>
            <a:off x="4062573" y="2612965"/>
            <a:ext cx="1080927" cy="549335"/>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0BEF6D7-F085-DC48-9F2A-1959A35ED2DF}"/>
              </a:ext>
            </a:extLst>
          </p:cNvPr>
          <p:cNvPicPr>
            <a:picLocks noChangeAspect="1"/>
          </p:cNvPicPr>
          <p:nvPr/>
        </p:nvPicPr>
        <p:blipFill>
          <a:blip r:embed="rId3"/>
          <a:stretch>
            <a:fillRect/>
          </a:stretch>
        </p:blipFill>
        <p:spPr>
          <a:xfrm>
            <a:off x="5392921" y="2705756"/>
            <a:ext cx="4636472" cy="3209865"/>
          </a:xfrm>
          <a:prstGeom prst="rect">
            <a:avLst/>
          </a:prstGeom>
        </p:spPr>
      </p:pic>
      <p:sp>
        <p:nvSpPr>
          <p:cNvPr id="11" name="TextBox 10">
            <a:extLst>
              <a:ext uri="{FF2B5EF4-FFF2-40B4-BE49-F238E27FC236}">
                <a16:creationId xmlns:a16="http://schemas.microsoft.com/office/drawing/2014/main" id="{65166441-7736-5856-119B-9608CCEE9E83}"/>
              </a:ext>
            </a:extLst>
          </p:cNvPr>
          <p:cNvSpPr txBox="1"/>
          <p:nvPr/>
        </p:nvSpPr>
        <p:spPr>
          <a:xfrm>
            <a:off x="5533593" y="1611781"/>
            <a:ext cx="4495800" cy="738664"/>
          </a:xfrm>
          <a:prstGeom prst="rect">
            <a:avLst/>
          </a:prstGeom>
          <a:noFill/>
        </p:spPr>
        <p:txBody>
          <a:bodyPr wrap="square" lIns="91440" tIns="45720" rIns="91440" bIns="45720" rtlCol="0" anchor="t">
            <a:spAutoFit/>
          </a:bodyPr>
          <a:lstStyle/>
          <a:p>
            <a:r>
              <a:rPr lang="en-GB" sz="1400"/>
              <a:t>2. Please type in industry of choice, Country of choice as well as currency- or select from the drop-down menu. This will allow </a:t>
            </a:r>
          </a:p>
        </p:txBody>
      </p:sp>
      <p:pic>
        <p:nvPicPr>
          <p:cNvPr id="13" name="Picture 12">
            <a:extLst>
              <a:ext uri="{FF2B5EF4-FFF2-40B4-BE49-F238E27FC236}">
                <a16:creationId xmlns:a16="http://schemas.microsoft.com/office/drawing/2014/main" id="{E5656005-C114-3F26-94F5-1C1C811BB8E9}"/>
              </a:ext>
            </a:extLst>
          </p:cNvPr>
          <p:cNvPicPr>
            <a:picLocks noChangeAspect="1"/>
          </p:cNvPicPr>
          <p:nvPr/>
        </p:nvPicPr>
        <p:blipFill>
          <a:blip r:embed="rId4"/>
          <a:stretch>
            <a:fillRect/>
          </a:stretch>
        </p:blipFill>
        <p:spPr>
          <a:xfrm>
            <a:off x="10769531" y="6162578"/>
            <a:ext cx="990738" cy="695422"/>
          </a:xfrm>
          <a:prstGeom prst="rect">
            <a:avLst/>
          </a:prstGeom>
        </p:spPr>
      </p:pic>
      <p:cxnSp>
        <p:nvCxnSpPr>
          <p:cNvPr id="15" name="Straight Arrow Connector 14">
            <a:extLst>
              <a:ext uri="{FF2B5EF4-FFF2-40B4-BE49-F238E27FC236}">
                <a16:creationId xmlns:a16="http://schemas.microsoft.com/office/drawing/2014/main" id="{35155436-3518-8E89-CF76-85A1CCE08C26}"/>
              </a:ext>
            </a:extLst>
          </p:cNvPr>
          <p:cNvCxnSpPr>
            <a:cxnSpLocks/>
          </p:cNvCxnSpPr>
          <p:nvPr/>
        </p:nvCxnSpPr>
        <p:spPr>
          <a:xfrm>
            <a:off x="9488929" y="5640953"/>
            <a:ext cx="1080927" cy="549335"/>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7FFFA98-3F71-CA7D-2FD3-45D7BB139D62}"/>
              </a:ext>
            </a:extLst>
          </p:cNvPr>
          <p:cNvSpPr txBox="1"/>
          <p:nvPr/>
        </p:nvSpPr>
        <p:spPr>
          <a:xfrm>
            <a:off x="4612592" y="6164032"/>
            <a:ext cx="6350972" cy="523220"/>
          </a:xfrm>
          <a:prstGeom prst="rect">
            <a:avLst/>
          </a:prstGeom>
          <a:noFill/>
        </p:spPr>
        <p:txBody>
          <a:bodyPr wrap="square" lIns="91440" tIns="45720" rIns="91440" bIns="45720" rtlCol="0" anchor="t">
            <a:spAutoFit/>
          </a:bodyPr>
          <a:lstStyle/>
          <a:p>
            <a:r>
              <a:rPr lang="en-GB" sz="1400"/>
              <a:t>3. Press Go and watch the answer generate as AI is pulling information from across the intelligence centre </a:t>
            </a:r>
          </a:p>
        </p:txBody>
      </p:sp>
      <p:sp>
        <p:nvSpPr>
          <p:cNvPr id="18" name="TextBox 17">
            <a:extLst>
              <a:ext uri="{FF2B5EF4-FFF2-40B4-BE49-F238E27FC236}">
                <a16:creationId xmlns:a16="http://schemas.microsoft.com/office/drawing/2014/main" id="{BE42F40B-5E36-4FFC-4D45-F91D8EFF89AC}"/>
              </a:ext>
            </a:extLst>
          </p:cNvPr>
          <p:cNvSpPr txBox="1"/>
          <p:nvPr/>
        </p:nvSpPr>
        <p:spPr>
          <a:xfrm>
            <a:off x="10278813" y="3312636"/>
            <a:ext cx="1830567" cy="1384995"/>
          </a:xfrm>
          <a:prstGeom prst="rect">
            <a:avLst/>
          </a:prstGeom>
          <a:noFill/>
        </p:spPr>
        <p:txBody>
          <a:bodyPr wrap="square" rtlCol="0">
            <a:spAutoFit/>
          </a:bodyPr>
          <a:lstStyle/>
          <a:p>
            <a:r>
              <a:rPr lang="en-GB" sz="1400">
                <a:solidFill>
                  <a:srgbClr val="FF0066"/>
                </a:solidFill>
              </a:rPr>
              <a:t>All of the prompt cards operate in the same way, simply input industry, country and currency of interest</a:t>
            </a:r>
          </a:p>
        </p:txBody>
      </p:sp>
      <p:sp>
        <p:nvSpPr>
          <p:cNvPr id="19" name="TextBox 18">
            <a:extLst>
              <a:ext uri="{FF2B5EF4-FFF2-40B4-BE49-F238E27FC236}">
                <a16:creationId xmlns:a16="http://schemas.microsoft.com/office/drawing/2014/main" id="{BF0905F2-ECA8-0CCE-6847-1B7C429B5522}"/>
              </a:ext>
            </a:extLst>
          </p:cNvPr>
          <p:cNvSpPr txBox="1"/>
          <p:nvPr/>
        </p:nvSpPr>
        <p:spPr>
          <a:xfrm>
            <a:off x="520700" y="4051300"/>
            <a:ext cx="2438400" cy="954107"/>
          </a:xfrm>
          <a:prstGeom prst="rect">
            <a:avLst/>
          </a:prstGeom>
          <a:noFill/>
        </p:spPr>
        <p:txBody>
          <a:bodyPr wrap="square" lIns="91440" tIns="45720" rIns="91440" bIns="45720" rtlCol="0" anchor="t">
            <a:spAutoFit/>
          </a:bodyPr>
          <a:lstStyle/>
          <a:p>
            <a:r>
              <a:rPr lang="en-GB" sz="1400"/>
              <a:t>This is a useful area when you want a typical report and gather information on industry in a country </a:t>
            </a:r>
          </a:p>
        </p:txBody>
      </p:sp>
      <p:sp>
        <p:nvSpPr>
          <p:cNvPr id="3" name="Title 1">
            <a:extLst>
              <a:ext uri="{FF2B5EF4-FFF2-40B4-BE49-F238E27FC236}">
                <a16:creationId xmlns:a16="http://schemas.microsoft.com/office/drawing/2014/main" id="{B44897F8-E594-841E-17EC-7364ADBFE6F3}"/>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ea typeface="Calibri"/>
                <a:cs typeface="Calibri"/>
              </a:rPr>
              <a:t>Creating a Country Report using prompts</a:t>
            </a:r>
          </a:p>
        </p:txBody>
      </p:sp>
    </p:spTree>
    <p:extLst>
      <p:ext uri="{BB962C8B-B14F-4D97-AF65-F5344CB8AC3E}">
        <p14:creationId xmlns:p14="http://schemas.microsoft.com/office/powerpoint/2010/main" val="3039501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F5D679-E16A-5737-F145-FAABFC8D0B62}"/>
              </a:ext>
            </a:extLst>
          </p:cNvPr>
          <p:cNvPicPr>
            <a:picLocks noGrp="1" noChangeAspect="1"/>
          </p:cNvPicPr>
          <p:nvPr>
            <p:ph idx="1"/>
          </p:nvPr>
        </p:nvPicPr>
        <p:blipFill>
          <a:blip r:embed="rId2"/>
          <a:stretch>
            <a:fillRect/>
          </a:stretch>
        </p:blipFill>
        <p:spPr>
          <a:xfrm>
            <a:off x="437315" y="940952"/>
            <a:ext cx="9230120" cy="4703528"/>
          </a:xfrm>
        </p:spPr>
      </p:pic>
      <p:sp>
        <p:nvSpPr>
          <p:cNvPr id="6" name="TextBox 5">
            <a:extLst>
              <a:ext uri="{FF2B5EF4-FFF2-40B4-BE49-F238E27FC236}">
                <a16:creationId xmlns:a16="http://schemas.microsoft.com/office/drawing/2014/main" id="{8C4F1191-2C48-9992-B187-9018881ED416}"/>
              </a:ext>
            </a:extLst>
          </p:cNvPr>
          <p:cNvSpPr txBox="1"/>
          <p:nvPr/>
        </p:nvSpPr>
        <p:spPr>
          <a:xfrm>
            <a:off x="1766625" y="5803024"/>
            <a:ext cx="4742616" cy="523220"/>
          </a:xfrm>
          <a:prstGeom prst="rect">
            <a:avLst/>
          </a:prstGeom>
          <a:noFill/>
        </p:spPr>
        <p:txBody>
          <a:bodyPr wrap="square" lIns="91440" tIns="45720" rIns="91440" bIns="45720" rtlCol="0" anchor="t">
            <a:spAutoFit/>
          </a:bodyPr>
          <a:lstStyle/>
          <a:p>
            <a:r>
              <a:rPr lang="en-GB" sz="1400"/>
              <a:t>This will provide you with a detailed analysis which you can export offline or copy. </a:t>
            </a:r>
          </a:p>
        </p:txBody>
      </p:sp>
      <p:sp>
        <p:nvSpPr>
          <p:cNvPr id="7" name="Left Brace 6">
            <a:extLst>
              <a:ext uri="{FF2B5EF4-FFF2-40B4-BE49-F238E27FC236}">
                <a16:creationId xmlns:a16="http://schemas.microsoft.com/office/drawing/2014/main" id="{DE108268-CD43-D842-46EF-FE52809FFECA}"/>
              </a:ext>
            </a:extLst>
          </p:cNvPr>
          <p:cNvSpPr/>
          <p:nvPr/>
        </p:nvSpPr>
        <p:spPr>
          <a:xfrm rot="5400000">
            <a:off x="5339541" y="-1015355"/>
            <a:ext cx="597686" cy="5055436"/>
          </a:xfrm>
          <a:prstGeom prst="leftBrace">
            <a:avLst/>
          </a:prstGeom>
          <a:ln>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E7AADF58-0373-56E4-4897-7D346F287F60}"/>
              </a:ext>
            </a:extLst>
          </p:cNvPr>
          <p:cNvSpPr txBox="1"/>
          <p:nvPr/>
        </p:nvSpPr>
        <p:spPr>
          <a:xfrm>
            <a:off x="437315" y="422972"/>
            <a:ext cx="7404102" cy="523220"/>
          </a:xfrm>
          <a:prstGeom prst="rect">
            <a:avLst/>
          </a:prstGeom>
          <a:noFill/>
        </p:spPr>
        <p:txBody>
          <a:bodyPr wrap="square" lIns="91440" tIns="45720" rIns="91440" bIns="45720" rtlCol="0" anchor="t">
            <a:spAutoFit/>
          </a:bodyPr>
          <a:lstStyle/>
          <a:p>
            <a:r>
              <a:rPr lang="en-GB" sz="1400"/>
              <a:t>By using the tabs at the top, you can focus on a particular section of interest e.g. Size and Growth/ Brand Share and Company Share Analysis </a:t>
            </a:r>
          </a:p>
        </p:txBody>
      </p:sp>
      <p:pic>
        <p:nvPicPr>
          <p:cNvPr id="9" name="Content Placeholder 4">
            <a:extLst>
              <a:ext uri="{FF2B5EF4-FFF2-40B4-BE49-F238E27FC236}">
                <a16:creationId xmlns:a16="http://schemas.microsoft.com/office/drawing/2014/main" id="{8756841D-B966-F286-1A7A-161F96AF5463}"/>
              </a:ext>
            </a:extLst>
          </p:cNvPr>
          <p:cNvPicPr>
            <a:picLocks noChangeAspect="1"/>
          </p:cNvPicPr>
          <p:nvPr/>
        </p:nvPicPr>
        <p:blipFill>
          <a:blip r:embed="rId3"/>
          <a:stretch>
            <a:fillRect/>
          </a:stretch>
        </p:blipFill>
        <p:spPr>
          <a:xfrm>
            <a:off x="7311164" y="4871803"/>
            <a:ext cx="4742616" cy="1874327"/>
          </a:xfrm>
          <a:prstGeom prst="rect">
            <a:avLst/>
          </a:prstGeom>
          <a:ln>
            <a:solidFill>
              <a:schemeClr val="accent1"/>
            </a:solidFill>
          </a:ln>
        </p:spPr>
      </p:pic>
      <p:sp>
        <p:nvSpPr>
          <p:cNvPr id="10" name="TextBox 9">
            <a:extLst>
              <a:ext uri="{FF2B5EF4-FFF2-40B4-BE49-F238E27FC236}">
                <a16:creationId xmlns:a16="http://schemas.microsoft.com/office/drawing/2014/main" id="{C1E7C0C3-3FCA-5271-8459-202568EF401D}"/>
              </a:ext>
            </a:extLst>
          </p:cNvPr>
          <p:cNvSpPr txBox="1"/>
          <p:nvPr/>
        </p:nvSpPr>
        <p:spPr>
          <a:xfrm>
            <a:off x="9770930" y="2840478"/>
            <a:ext cx="2407485" cy="1384995"/>
          </a:xfrm>
          <a:prstGeom prst="rect">
            <a:avLst/>
          </a:prstGeom>
          <a:noFill/>
        </p:spPr>
        <p:txBody>
          <a:bodyPr wrap="square" lIns="91440" tIns="45720" rIns="91440" bIns="45720" rtlCol="0" anchor="t">
            <a:spAutoFit/>
          </a:bodyPr>
          <a:lstStyle/>
          <a:p>
            <a:r>
              <a:rPr lang="en-GB" sz="1400"/>
              <a:t>At the bottom of the response, you will see </a:t>
            </a:r>
            <a:r>
              <a:rPr lang="en-GB" sz="1400" b="1"/>
              <a:t>‘view sources’ </a:t>
            </a:r>
            <a:r>
              <a:rPr lang="en-GB" sz="1400"/>
              <a:t>where you can see where the data has been pulled from and click directly into them </a:t>
            </a:r>
          </a:p>
        </p:txBody>
      </p:sp>
    </p:spTree>
    <p:extLst>
      <p:ext uri="{BB962C8B-B14F-4D97-AF65-F5344CB8AC3E}">
        <p14:creationId xmlns:p14="http://schemas.microsoft.com/office/powerpoint/2010/main" val="3488632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6BDA47CA-F650-9DF0-4EF7-32C4DAF7D3DF}"/>
              </a:ext>
            </a:extLst>
          </p:cNvPr>
          <p:cNvPicPr>
            <a:picLocks noGrp="1" noChangeAspect="1"/>
          </p:cNvPicPr>
          <p:nvPr>
            <p:ph idx="1"/>
          </p:nvPr>
        </p:nvPicPr>
        <p:blipFill>
          <a:blip r:embed="rId2"/>
          <a:stretch>
            <a:fillRect/>
          </a:stretch>
        </p:blipFill>
        <p:spPr>
          <a:xfrm>
            <a:off x="183290" y="1173706"/>
            <a:ext cx="2921150" cy="1549480"/>
          </a:xfrm>
        </p:spPr>
      </p:pic>
      <p:sp>
        <p:nvSpPr>
          <p:cNvPr id="4" name="TextBox 3">
            <a:extLst>
              <a:ext uri="{FF2B5EF4-FFF2-40B4-BE49-F238E27FC236}">
                <a16:creationId xmlns:a16="http://schemas.microsoft.com/office/drawing/2014/main" id="{70B06094-DAD7-9431-2225-036E4ADAE075}"/>
              </a:ext>
            </a:extLst>
          </p:cNvPr>
          <p:cNvSpPr txBox="1"/>
          <p:nvPr/>
        </p:nvSpPr>
        <p:spPr>
          <a:xfrm>
            <a:off x="369870" y="719191"/>
            <a:ext cx="4212404" cy="369332"/>
          </a:xfrm>
          <a:prstGeom prst="rect">
            <a:avLst/>
          </a:prstGeom>
          <a:noFill/>
        </p:spPr>
        <p:txBody>
          <a:bodyPr wrap="square" rtlCol="0">
            <a:spAutoFit/>
          </a:bodyPr>
          <a:lstStyle/>
          <a:p>
            <a:r>
              <a:rPr lang="en-GB" b="1" u="sng"/>
              <a:t>Understanding Key Retailers in a Country </a:t>
            </a:r>
          </a:p>
        </p:txBody>
      </p:sp>
      <p:sp>
        <p:nvSpPr>
          <p:cNvPr id="10" name="TextBox 9">
            <a:extLst>
              <a:ext uri="{FF2B5EF4-FFF2-40B4-BE49-F238E27FC236}">
                <a16:creationId xmlns:a16="http://schemas.microsoft.com/office/drawing/2014/main" id="{6F3C6E38-169D-256F-F38F-26FAAD05656C}"/>
              </a:ext>
            </a:extLst>
          </p:cNvPr>
          <p:cNvSpPr txBox="1"/>
          <p:nvPr/>
        </p:nvSpPr>
        <p:spPr>
          <a:xfrm>
            <a:off x="8789542" y="3392301"/>
            <a:ext cx="3811712" cy="646331"/>
          </a:xfrm>
          <a:prstGeom prst="rect">
            <a:avLst/>
          </a:prstGeom>
          <a:noFill/>
        </p:spPr>
        <p:txBody>
          <a:bodyPr wrap="square" rtlCol="0">
            <a:spAutoFit/>
          </a:bodyPr>
          <a:lstStyle/>
          <a:p>
            <a:r>
              <a:rPr lang="en-GB"/>
              <a:t>Can see a tabular format as well  by selecting the icon here: </a:t>
            </a:r>
          </a:p>
        </p:txBody>
      </p:sp>
      <p:sp>
        <p:nvSpPr>
          <p:cNvPr id="5" name="Title 1">
            <a:extLst>
              <a:ext uri="{FF2B5EF4-FFF2-40B4-BE49-F238E27FC236}">
                <a16:creationId xmlns:a16="http://schemas.microsoft.com/office/drawing/2014/main" id="{D0DDD86A-2460-A02B-C45D-E169F27B6782}"/>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ea typeface="Calibri"/>
                <a:cs typeface="Calibri"/>
              </a:rPr>
              <a:t>Understanding key companies in the market using prompts:</a:t>
            </a:r>
          </a:p>
        </p:txBody>
      </p:sp>
      <p:pic>
        <p:nvPicPr>
          <p:cNvPr id="7" name="Picture 6">
            <a:extLst>
              <a:ext uri="{FF2B5EF4-FFF2-40B4-BE49-F238E27FC236}">
                <a16:creationId xmlns:a16="http://schemas.microsoft.com/office/drawing/2014/main" id="{162634F0-D681-230A-DF25-7A868527ECCA}"/>
              </a:ext>
            </a:extLst>
          </p:cNvPr>
          <p:cNvPicPr>
            <a:picLocks noChangeAspect="1"/>
          </p:cNvPicPr>
          <p:nvPr/>
        </p:nvPicPr>
        <p:blipFill>
          <a:blip r:embed="rId3"/>
          <a:stretch>
            <a:fillRect/>
          </a:stretch>
        </p:blipFill>
        <p:spPr>
          <a:xfrm>
            <a:off x="3481976" y="2057605"/>
            <a:ext cx="3458469" cy="2742790"/>
          </a:xfrm>
          <a:prstGeom prst="rect">
            <a:avLst/>
          </a:prstGeom>
        </p:spPr>
      </p:pic>
      <p:pic>
        <p:nvPicPr>
          <p:cNvPr id="6" name="Picture 5">
            <a:extLst>
              <a:ext uri="{FF2B5EF4-FFF2-40B4-BE49-F238E27FC236}">
                <a16:creationId xmlns:a16="http://schemas.microsoft.com/office/drawing/2014/main" id="{BFA8A329-5F0A-78F8-C39A-FECA6C667986}"/>
              </a:ext>
            </a:extLst>
          </p:cNvPr>
          <p:cNvPicPr>
            <a:picLocks noChangeAspect="1"/>
          </p:cNvPicPr>
          <p:nvPr/>
        </p:nvPicPr>
        <p:blipFill>
          <a:blip r:embed="rId4"/>
          <a:stretch>
            <a:fillRect/>
          </a:stretch>
        </p:blipFill>
        <p:spPr>
          <a:xfrm>
            <a:off x="6343146" y="4038632"/>
            <a:ext cx="5567034" cy="2551557"/>
          </a:xfrm>
          <a:prstGeom prst="rect">
            <a:avLst/>
          </a:prstGeom>
        </p:spPr>
      </p:pic>
      <p:sp>
        <p:nvSpPr>
          <p:cNvPr id="8" name="Oval 7">
            <a:extLst>
              <a:ext uri="{FF2B5EF4-FFF2-40B4-BE49-F238E27FC236}">
                <a16:creationId xmlns:a16="http://schemas.microsoft.com/office/drawing/2014/main" id="{3539A724-3113-6156-8588-1D0C35FF8DD6}"/>
              </a:ext>
            </a:extLst>
          </p:cNvPr>
          <p:cNvSpPr/>
          <p:nvPr/>
        </p:nvSpPr>
        <p:spPr>
          <a:xfrm>
            <a:off x="10896313" y="4038632"/>
            <a:ext cx="1244315" cy="342190"/>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8B3F5AA-0C90-94BC-3714-5A821323B6B4}"/>
              </a:ext>
            </a:extLst>
          </p:cNvPr>
          <p:cNvSpPr txBox="1"/>
          <p:nvPr/>
        </p:nvSpPr>
        <p:spPr>
          <a:xfrm flipH="1">
            <a:off x="172305" y="2591126"/>
            <a:ext cx="2921148" cy="369332"/>
          </a:xfrm>
          <a:prstGeom prst="rect">
            <a:avLst/>
          </a:prstGeom>
          <a:noFill/>
        </p:spPr>
        <p:txBody>
          <a:bodyPr wrap="square" rtlCol="0">
            <a:spAutoFit/>
          </a:bodyPr>
          <a:lstStyle/>
          <a:p>
            <a:r>
              <a:rPr lang="en-GB"/>
              <a:t>1- Select prompt card</a:t>
            </a:r>
          </a:p>
        </p:txBody>
      </p:sp>
      <p:sp>
        <p:nvSpPr>
          <p:cNvPr id="11" name="TextBox 10">
            <a:extLst>
              <a:ext uri="{FF2B5EF4-FFF2-40B4-BE49-F238E27FC236}">
                <a16:creationId xmlns:a16="http://schemas.microsoft.com/office/drawing/2014/main" id="{BE7BF84C-C05F-DA90-2391-8DB19670B006}"/>
              </a:ext>
            </a:extLst>
          </p:cNvPr>
          <p:cNvSpPr txBox="1"/>
          <p:nvPr/>
        </p:nvSpPr>
        <p:spPr>
          <a:xfrm>
            <a:off x="3739792" y="4800395"/>
            <a:ext cx="2095928" cy="369332"/>
          </a:xfrm>
          <a:prstGeom prst="rect">
            <a:avLst/>
          </a:prstGeom>
          <a:noFill/>
        </p:spPr>
        <p:txBody>
          <a:bodyPr wrap="square" rtlCol="0">
            <a:spAutoFit/>
          </a:bodyPr>
          <a:lstStyle/>
          <a:p>
            <a:r>
              <a:rPr lang="en-GB"/>
              <a:t>2. Fill in refinements </a:t>
            </a:r>
          </a:p>
        </p:txBody>
      </p:sp>
    </p:spTree>
    <p:extLst>
      <p:ext uri="{BB962C8B-B14F-4D97-AF65-F5344CB8AC3E}">
        <p14:creationId xmlns:p14="http://schemas.microsoft.com/office/powerpoint/2010/main" val="3080090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339889-B1E0-CAF8-200D-2F57208D0F55}"/>
              </a:ext>
            </a:extLst>
          </p:cNvPr>
          <p:cNvPicPr>
            <a:picLocks noGrp="1" noChangeAspect="1"/>
          </p:cNvPicPr>
          <p:nvPr>
            <p:ph idx="1"/>
          </p:nvPr>
        </p:nvPicPr>
        <p:blipFill>
          <a:blip r:embed="rId2"/>
          <a:stretch>
            <a:fillRect/>
          </a:stretch>
        </p:blipFill>
        <p:spPr>
          <a:xfrm>
            <a:off x="524798" y="704940"/>
            <a:ext cx="9516803" cy="3010320"/>
          </a:xfrm>
        </p:spPr>
      </p:pic>
      <p:sp>
        <p:nvSpPr>
          <p:cNvPr id="6" name="Oval 5">
            <a:extLst>
              <a:ext uri="{FF2B5EF4-FFF2-40B4-BE49-F238E27FC236}">
                <a16:creationId xmlns:a16="http://schemas.microsoft.com/office/drawing/2014/main" id="{768824E3-2431-33C4-4617-16DD1E190FC5}"/>
              </a:ext>
            </a:extLst>
          </p:cNvPr>
          <p:cNvSpPr/>
          <p:nvPr/>
        </p:nvSpPr>
        <p:spPr>
          <a:xfrm>
            <a:off x="7899400" y="1195388"/>
            <a:ext cx="787400" cy="1585912"/>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6549EF0E-FDD9-CA5D-B618-69D829B246C7}"/>
              </a:ext>
            </a:extLst>
          </p:cNvPr>
          <p:cNvCxnSpPr>
            <a:cxnSpLocks/>
          </p:cNvCxnSpPr>
          <p:nvPr/>
        </p:nvCxnSpPr>
        <p:spPr>
          <a:xfrm flipV="1">
            <a:off x="8255000" y="2781300"/>
            <a:ext cx="0" cy="1257300"/>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B963E30-D2F6-3CF3-828F-3A53C66F1BCD}"/>
              </a:ext>
            </a:extLst>
          </p:cNvPr>
          <p:cNvSpPr txBox="1"/>
          <p:nvPr/>
        </p:nvSpPr>
        <p:spPr>
          <a:xfrm>
            <a:off x="3937000" y="3905547"/>
            <a:ext cx="4978400" cy="738664"/>
          </a:xfrm>
          <a:prstGeom prst="rect">
            <a:avLst/>
          </a:prstGeom>
          <a:noFill/>
        </p:spPr>
        <p:txBody>
          <a:bodyPr wrap="square" lIns="91440" tIns="45720" rIns="91440" bIns="45720" rtlCol="0" anchor="t">
            <a:spAutoFit/>
          </a:bodyPr>
          <a:lstStyle/>
          <a:p>
            <a:r>
              <a:rPr lang="en-GB" sz="1400" b="1"/>
              <a:t>EXPORT </a:t>
            </a:r>
            <a:r>
              <a:rPr lang="en-GB" sz="1400" b="0" i="0">
                <a:solidFill>
                  <a:srgbClr val="1A1A1A"/>
                </a:solidFill>
                <a:effectLst/>
                <a:latin typeface="system-ui"/>
              </a:rPr>
              <a:t>your generated response – just click on the export icon, pick the file format you prefer, and your response will be exported in that format. </a:t>
            </a:r>
            <a:endParaRPr lang="en-GB" sz="1400" b="1">
              <a:ea typeface="Calibri"/>
              <a:cs typeface="Calibri"/>
            </a:endParaRPr>
          </a:p>
        </p:txBody>
      </p:sp>
      <p:sp>
        <p:nvSpPr>
          <p:cNvPr id="10" name="Oval 9">
            <a:extLst>
              <a:ext uri="{FF2B5EF4-FFF2-40B4-BE49-F238E27FC236}">
                <a16:creationId xmlns:a16="http://schemas.microsoft.com/office/drawing/2014/main" id="{B557731E-BEA8-D913-67ED-34514795D638}"/>
              </a:ext>
            </a:extLst>
          </p:cNvPr>
          <p:cNvSpPr/>
          <p:nvPr/>
        </p:nvSpPr>
        <p:spPr>
          <a:xfrm>
            <a:off x="8957801" y="1358900"/>
            <a:ext cx="406399" cy="317500"/>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6511E600-8E63-770B-3DDD-14135D506275}"/>
              </a:ext>
            </a:extLst>
          </p:cNvPr>
          <p:cNvCxnSpPr>
            <a:cxnSpLocks/>
          </p:cNvCxnSpPr>
          <p:nvPr/>
        </p:nvCxnSpPr>
        <p:spPr>
          <a:xfrm flipH="1" flipV="1">
            <a:off x="9288001" y="1676400"/>
            <a:ext cx="753600" cy="781560"/>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56B01C0-611D-A509-7331-F0E3DA97B0D1}"/>
              </a:ext>
            </a:extLst>
          </p:cNvPr>
          <p:cNvSpPr txBox="1"/>
          <p:nvPr/>
        </p:nvSpPr>
        <p:spPr>
          <a:xfrm>
            <a:off x="10041601" y="2378396"/>
            <a:ext cx="2048799" cy="1600438"/>
          </a:xfrm>
          <a:prstGeom prst="rect">
            <a:avLst/>
          </a:prstGeom>
          <a:noFill/>
        </p:spPr>
        <p:txBody>
          <a:bodyPr wrap="square" lIns="91440" tIns="45720" rIns="91440" bIns="45720" rtlCol="0" anchor="t">
            <a:spAutoFit/>
          </a:bodyPr>
          <a:lstStyle/>
          <a:p>
            <a:r>
              <a:rPr lang="en-GB" sz="1400" b="0" i="0">
                <a:solidFill>
                  <a:srgbClr val="1A1A1A"/>
                </a:solidFill>
                <a:effectLst/>
                <a:latin typeface="system-ui"/>
              </a:rPr>
              <a:t>This allows you to </a:t>
            </a:r>
            <a:r>
              <a:rPr lang="en-GB" sz="1400" b="1" i="0">
                <a:solidFill>
                  <a:srgbClr val="1A1A1A"/>
                </a:solidFill>
                <a:effectLst/>
                <a:latin typeface="system-ui"/>
              </a:rPr>
              <a:t>copy</a:t>
            </a:r>
            <a:r>
              <a:rPr lang="en-GB" sz="1400" b="0" i="0">
                <a:solidFill>
                  <a:srgbClr val="1A1A1A"/>
                </a:solidFill>
                <a:effectLst/>
                <a:latin typeface="system-ui"/>
              </a:rPr>
              <a:t> the text to your clipboard, and from there, you can paste it into any desired location or application for your convenience</a:t>
            </a:r>
            <a:endParaRPr lang="en-GB" sz="1400">
              <a:ea typeface="Calibri"/>
              <a:cs typeface="Calibri"/>
            </a:endParaRPr>
          </a:p>
        </p:txBody>
      </p:sp>
      <p:pic>
        <p:nvPicPr>
          <p:cNvPr id="15" name="Picture 14">
            <a:extLst>
              <a:ext uri="{FF2B5EF4-FFF2-40B4-BE49-F238E27FC236}">
                <a16:creationId xmlns:a16="http://schemas.microsoft.com/office/drawing/2014/main" id="{EEEA0BB3-C06F-D099-B8A0-BBFA9D8EA52C}"/>
              </a:ext>
            </a:extLst>
          </p:cNvPr>
          <p:cNvPicPr>
            <a:picLocks noChangeAspect="1"/>
          </p:cNvPicPr>
          <p:nvPr/>
        </p:nvPicPr>
        <p:blipFill>
          <a:blip r:embed="rId3"/>
          <a:stretch>
            <a:fillRect/>
          </a:stretch>
        </p:blipFill>
        <p:spPr>
          <a:xfrm>
            <a:off x="787276" y="5319673"/>
            <a:ext cx="3276723" cy="1050687"/>
          </a:xfrm>
          <a:prstGeom prst="rect">
            <a:avLst/>
          </a:prstGeom>
        </p:spPr>
      </p:pic>
      <p:sp>
        <p:nvSpPr>
          <p:cNvPr id="16" name="Oval 15">
            <a:extLst>
              <a:ext uri="{FF2B5EF4-FFF2-40B4-BE49-F238E27FC236}">
                <a16:creationId xmlns:a16="http://schemas.microsoft.com/office/drawing/2014/main" id="{18906D84-C836-AEDA-19FD-F9B23FA3AEE1}"/>
              </a:ext>
            </a:extLst>
          </p:cNvPr>
          <p:cNvSpPr/>
          <p:nvPr/>
        </p:nvSpPr>
        <p:spPr>
          <a:xfrm>
            <a:off x="1756901" y="5305346"/>
            <a:ext cx="1113299" cy="954127"/>
          </a:xfrm>
          <a:prstGeom prst="ellipse">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59C46C02-8BFE-A115-624B-B04F55F5EAD0}"/>
              </a:ext>
            </a:extLst>
          </p:cNvPr>
          <p:cNvCxnSpPr>
            <a:cxnSpLocks/>
          </p:cNvCxnSpPr>
          <p:nvPr/>
        </p:nvCxnSpPr>
        <p:spPr>
          <a:xfrm flipH="1" flipV="1">
            <a:off x="2984498" y="6049849"/>
            <a:ext cx="1384302" cy="383441"/>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D8F336C-5EAE-AEDD-5B69-3748319ADD03}"/>
              </a:ext>
            </a:extLst>
          </p:cNvPr>
          <p:cNvSpPr txBox="1"/>
          <p:nvPr/>
        </p:nvSpPr>
        <p:spPr>
          <a:xfrm>
            <a:off x="444437" y="4853116"/>
            <a:ext cx="1981200" cy="369332"/>
          </a:xfrm>
          <a:prstGeom prst="rect">
            <a:avLst/>
          </a:prstGeom>
          <a:noFill/>
        </p:spPr>
        <p:txBody>
          <a:bodyPr wrap="square" rtlCol="0">
            <a:spAutoFit/>
          </a:bodyPr>
          <a:lstStyle/>
          <a:p>
            <a:r>
              <a:rPr lang="en-GB" b="1"/>
              <a:t>Further Options;</a:t>
            </a:r>
          </a:p>
        </p:txBody>
      </p:sp>
      <p:sp>
        <p:nvSpPr>
          <p:cNvPr id="21" name="TextBox 20">
            <a:extLst>
              <a:ext uri="{FF2B5EF4-FFF2-40B4-BE49-F238E27FC236}">
                <a16:creationId xmlns:a16="http://schemas.microsoft.com/office/drawing/2014/main" id="{851A8245-315A-1850-343B-5E2003716535}"/>
              </a:ext>
            </a:extLst>
          </p:cNvPr>
          <p:cNvSpPr txBox="1"/>
          <p:nvPr/>
        </p:nvSpPr>
        <p:spPr>
          <a:xfrm>
            <a:off x="4483098" y="5971625"/>
            <a:ext cx="7200900" cy="523220"/>
          </a:xfrm>
          <a:prstGeom prst="rect">
            <a:avLst/>
          </a:prstGeom>
          <a:noFill/>
        </p:spPr>
        <p:txBody>
          <a:bodyPr wrap="square" lIns="91440" tIns="45720" rIns="91440" bIns="45720" rtlCol="0" anchor="t">
            <a:spAutoFit/>
          </a:bodyPr>
          <a:lstStyle/>
          <a:p>
            <a:r>
              <a:rPr lang="en-GB" sz="1400"/>
              <a:t>Based on your satisfaction with the response, please use the thumbs up/ down to provide feedback. AI Hub is still in its Beta phase and your opinion is vital, so we can carry on improving </a:t>
            </a:r>
          </a:p>
        </p:txBody>
      </p:sp>
      <p:sp>
        <p:nvSpPr>
          <p:cNvPr id="4" name="Title 1">
            <a:extLst>
              <a:ext uri="{FF2B5EF4-FFF2-40B4-BE49-F238E27FC236}">
                <a16:creationId xmlns:a16="http://schemas.microsoft.com/office/drawing/2014/main" id="{CFE716DD-7563-F758-C0EF-30D848C139B3}"/>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ea typeface="Calibri"/>
                <a:cs typeface="Calibri"/>
              </a:rPr>
              <a:t>Sharing feedback with AVA:</a:t>
            </a:r>
          </a:p>
        </p:txBody>
      </p:sp>
    </p:spTree>
    <p:extLst>
      <p:ext uri="{BB962C8B-B14F-4D97-AF65-F5344CB8AC3E}">
        <p14:creationId xmlns:p14="http://schemas.microsoft.com/office/powerpoint/2010/main" val="1396802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c costs of obesity ...">
            <a:extLst>
              <a:ext uri="{FF2B5EF4-FFF2-40B4-BE49-F238E27FC236}">
                <a16:creationId xmlns:a16="http://schemas.microsoft.com/office/drawing/2014/main" id="{CC5B0FF2-288E-4709-8599-44CCBB864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546223" y="120774"/>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516DF2E-9DC8-3B22-6207-D5DD65EA1572}"/>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rPr>
              <a:t>Tutorial Video</a:t>
            </a:r>
            <a:endParaRPr lang="en-GB" sz="2000">
              <a:solidFill>
                <a:schemeClr val="bg1"/>
              </a:solidFill>
              <a:latin typeface="+mn-lt"/>
              <a:ea typeface="Calibri"/>
              <a:cs typeface="Calibri"/>
            </a:endParaRPr>
          </a:p>
        </p:txBody>
      </p:sp>
      <p:sp>
        <p:nvSpPr>
          <p:cNvPr id="2" name="Rectangle 1">
            <a:extLst>
              <a:ext uri="{FF2B5EF4-FFF2-40B4-BE49-F238E27FC236}">
                <a16:creationId xmlns:a16="http://schemas.microsoft.com/office/drawing/2014/main" id="{5715D9E4-ED2E-0561-F44E-5035F1B71927}"/>
              </a:ext>
            </a:extLst>
          </p:cNvPr>
          <p:cNvSpPr>
            <a:spLocks noChangeArrowheads="1"/>
          </p:cNvSpPr>
          <p:nvPr/>
        </p:nvSpPr>
        <p:spPr bwMode="auto">
          <a:xfrm>
            <a:off x="0" y="1929009"/>
            <a:ext cx="12192000" cy="36009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circular"/>
                <a:hlinkClick r:id="rId3"/>
              </a:rPr>
              <a:t>Exploring AI Hub Features 🚀 - Watch Video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 </a:t>
            </a: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r>
              <a:rPr kumimoji="0" lang="en-US" altLang="en-US" sz="204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r>
              <a:rPr kumimoji="0" lang="en-US" altLang="en-US" sz="20400" b="0" i="0" u="none" strike="noStrike" cap="none" normalizeH="0" baseline="0">
                <a:ln>
                  <a:noFill/>
                </a:ln>
                <a:solidFill>
                  <a:schemeClr val="tx1"/>
                </a:solidFill>
                <a:effectLst/>
                <a:latin typeface="circular"/>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2">
            <a:hlinkClick r:id="rId3"/>
            <a:extLst>
              <a:ext uri="{FF2B5EF4-FFF2-40B4-BE49-F238E27FC236}">
                <a16:creationId xmlns:a16="http://schemas.microsoft.com/office/drawing/2014/main" id="{F420472B-3467-266C-A2EF-33638A93F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914" y="2573783"/>
            <a:ext cx="6611320" cy="351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758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B153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03119-B42E-A7A3-75D5-27001E1BEFC8}"/>
              </a:ext>
            </a:extLst>
          </p:cNvPr>
          <p:cNvSpPr>
            <a:spLocks noGrp="1"/>
          </p:cNvSpPr>
          <p:nvPr>
            <p:ph idx="1"/>
          </p:nvPr>
        </p:nvSpPr>
        <p:spPr>
          <a:xfrm>
            <a:off x="404091" y="4587296"/>
            <a:ext cx="6596784" cy="1776557"/>
          </a:xfrm>
        </p:spPr>
        <p:txBody>
          <a:bodyPr vert="horz" lIns="91440" tIns="45720" rIns="91440" bIns="45720" rtlCol="0" anchor="t">
            <a:normAutofit/>
          </a:bodyPr>
          <a:lstStyle/>
          <a:p>
            <a:pPr marL="0" indent="0">
              <a:buNone/>
            </a:pPr>
            <a:r>
              <a:rPr lang="en-GB" sz="3600">
                <a:solidFill>
                  <a:schemeClr val="bg1"/>
                </a:solidFill>
                <a:cs typeface="Calibri"/>
              </a:rPr>
              <a:t>6. EXTRA VIDEOS </a:t>
            </a:r>
          </a:p>
        </p:txBody>
      </p:sp>
      <p:cxnSp>
        <p:nvCxnSpPr>
          <p:cNvPr id="5" name="Straight Connector 4">
            <a:extLst>
              <a:ext uri="{FF2B5EF4-FFF2-40B4-BE49-F238E27FC236}">
                <a16:creationId xmlns:a16="http://schemas.microsoft.com/office/drawing/2014/main" id="{2847347B-DBDB-D67A-F203-F236CF2DB433}"/>
              </a:ext>
            </a:extLst>
          </p:cNvPr>
          <p:cNvCxnSpPr/>
          <p:nvPr/>
        </p:nvCxnSpPr>
        <p:spPr>
          <a:xfrm>
            <a:off x="133350" y="5391150"/>
            <a:ext cx="98393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A0169A0-B5F8-112F-28BC-94988E71685D}"/>
              </a:ext>
            </a:extLst>
          </p:cNvPr>
          <p:cNvCxnSpPr>
            <a:cxnSpLocks/>
          </p:cNvCxnSpPr>
          <p:nvPr/>
        </p:nvCxnSpPr>
        <p:spPr>
          <a:xfrm>
            <a:off x="11159548" y="0"/>
            <a:ext cx="0" cy="254173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90682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c costs of obesity ...">
            <a:extLst>
              <a:ext uri="{FF2B5EF4-FFF2-40B4-BE49-F238E27FC236}">
                <a16:creationId xmlns:a16="http://schemas.microsoft.com/office/drawing/2014/main" id="{CC5B0FF2-288E-4709-8599-44CCBB864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546223" y="120774"/>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9E603356-4D33-8B9D-25DC-F2DD4B817EC6}"/>
              </a:ext>
            </a:extLst>
          </p:cNvPr>
          <p:cNvSpPr>
            <a:spLocks noChangeArrowheads="1"/>
          </p:cNvSpPr>
          <p:nvPr/>
        </p:nvSpPr>
        <p:spPr bwMode="auto">
          <a:xfrm>
            <a:off x="-359228" y="1711523"/>
            <a:ext cx="12518571"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Building Your Own Report - Watch Video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ircular"/>
                <a:hlinkClick r:id="rId3"/>
              </a:rPr>
              <a:t> </a:t>
            </a:r>
            <a:r>
              <a:rPr kumimoji="0" lang="en-US" altLang="en-US" sz="2000" b="0" i="0" u="none" strike="noStrike" cap="none" normalizeH="0" baseline="0">
                <a:ln>
                  <a:noFill/>
                </a:ln>
                <a:solidFill>
                  <a:schemeClr val="tx1"/>
                </a:solidFill>
                <a:effectLst/>
                <a:latin typeface="circular"/>
              </a:rPr>
              <a:t>            </a:t>
            </a:r>
            <a:r>
              <a:rPr kumimoji="0" lang="en-US" altLang="en-US" sz="2000" b="0" i="0" u="none" strike="noStrike" cap="none" normalizeH="0" baseline="0">
                <a:ln>
                  <a:noFill/>
                </a:ln>
                <a:solidFill>
                  <a:schemeClr val="tx1"/>
                </a:solidFill>
                <a:effectLst/>
              </a:rPr>
              <a:t> </a:t>
            </a:r>
            <a:endParaRPr kumimoji="0" lang="en-US" altLang="en-US" sz="2000" b="0" i="0" u="none" strike="noStrike" cap="none" normalizeH="0" baseline="0">
              <a:ln>
                <a:noFill/>
              </a:ln>
              <a:solidFill>
                <a:schemeClr val="tx1"/>
              </a:solidFill>
              <a:effectLst/>
              <a:latin typeface="Arial" panose="020B0604020202020204" pitchFamily="34" charset="0"/>
            </a:endParaRPr>
          </a:p>
        </p:txBody>
      </p:sp>
      <p:pic>
        <p:nvPicPr>
          <p:cNvPr id="2050" name="Picture 2">
            <a:hlinkClick r:id="rId3"/>
            <a:extLst>
              <a:ext uri="{FF2B5EF4-FFF2-40B4-BE49-F238E27FC236}">
                <a16:creationId xmlns:a16="http://schemas.microsoft.com/office/drawing/2014/main" id="{5B264B03-89D8-1968-7BE2-311846FD3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643" y="2276729"/>
            <a:ext cx="7007292" cy="371548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5545460-0E23-C0D5-AA29-7E99A69FFEF6}"/>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ea typeface="Calibri"/>
                <a:cs typeface="Calibri"/>
              </a:rPr>
              <a:t>Build your own Report:</a:t>
            </a:r>
          </a:p>
        </p:txBody>
      </p:sp>
    </p:spTree>
    <p:extLst>
      <p:ext uri="{BB962C8B-B14F-4D97-AF65-F5344CB8AC3E}">
        <p14:creationId xmlns:p14="http://schemas.microsoft.com/office/powerpoint/2010/main" val="4160178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c costs of obesity ...">
            <a:extLst>
              <a:ext uri="{FF2B5EF4-FFF2-40B4-BE49-F238E27FC236}">
                <a16:creationId xmlns:a16="http://schemas.microsoft.com/office/drawing/2014/main" id="{CC5B0FF2-288E-4709-8599-44CCBB864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546223" y="120774"/>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4555335E-5BDB-25E0-2695-D05D6413F945}"/>
              </a:ext>
            </a:extLst>
          </p:cNvPr>
          <p:cNvSpPr>
            <a:spLocks noChangeArrowheads="1"/>
          </p:cNvSpPr>
          <p:nvPr/>
        </p:nvSpPr>
        <p:spPr bwMode="auto">
          <a:xfrm>
            <a:off x="0" y="1720840"/>
            <a:ext cx="12192000"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How to Create a Customized Storyboard - Watch Video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ircular"/>
                <a:hlinkClick r:id="rId3"/>
              </a:rPr>
              <a:t> </a:t>
            </a:r>
            <a:r>
              <a:rPr kumimoji="0" lang="en-US" altLang="en-US" sz="1000" b="0" i="0" u="none" strike="noStrike" cap="none" normalizeH="0" baseline="0">
                <a:ln>
                  <a:noFill/>
                </a:ln>
                <a:solidFill>
                  <a:schemeClr val="tx1"/>
                </a:solidFill>
                <a:effectLst/>
                <a:latin typeface="circular"/>
              </a:rPr>
              <a:t> </a:t>
            </a:r>
            <a:r>
              <a:rPr kumimoji="0" lang="en-US" altLang="en-US" sz="20400" b="0" i="0" u="none" strike="noStrike" cap="none" normalizeH="0" baseline="0">
                <a:ln>
                  <a:noFill/>
                </a:ln>
                <a:solidFill>
                  <a:schemeClr val="tx1"/>
                </a:solidFill>
                <a:effectLst/>
                <a:latin typeface="circular"/>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4" name="Picture 2">
            <a:hlinkClick r:id="rId3"/>
            <a:extLst>
              <a:ext uri="{FF2B5EF4-FFF2-40B4-BE49-F238E27FC236}">
                <a16:creationId xmlns:a16="http://schemas.microsoft.com/office/drawing/2014/main" id="{57D06A0B-34CA-E9AC-F27A-1A2D7E127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521" y="2281103"/>
            <a:ext cx="7172133" cy="381019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9D88E56-6734-3219-500F-B02C0A296636}"/>
              </a:ext>
            </a:extLst>
          </p:cNvPr>
          <p:cNvSpPr txBox="1">
            <a:spLocks/>
          </p:cNvSpPr>
          <p:nvPr/>
        </p:nvSpPr>
        <p:spPr>
          <a:xfrm>
            <a:off x="-1" y="487045"/>
            <a:ext cx="4787757" cy="634055"/>
          </a:xfrm>
          <a:prstGeom prst="rect">
            <a:avLst/>
          </a:prstGeom>
          <a:solidFill>
            <a:srgbClr val="0B153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mn-lt"/>
                <a:ea typeface="Calibri"/>
                <a:cs typeface="Calibri"/>
              </a:rPr>
              <a:t>Customised Storyboards:</a:t>
            </a:r>
          </a:p>
        </p:txBody>
      </p:sp>
    </p:spTree>
    <p:extLst>
      <p:ext uri="{BB962C8B-B14F-4D97-AF65-F5344CB8AC3E}">
        <p14:creationId xmlns:p14="http://schemas.microsoft.com/office/powerpoint/2010/main" val="26257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c costs of obesity ...">
            <a:extLst>
              <a:ext uri="{FF2B5EF4-FFF2-40B4-BE49-F238E27FC236}">
                <a16:creationId xmlns:a16="http://schemas.microsoft.com/office/drawing/2014/main" id="{A9722B3D-9CEA-D61A-C972-5CE54E8EF2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36" t="20717" r="16143" b="25005"/>
          <a:stretch/>
        </p:blipFill>
        <p:spPr bwMode="auto">
          <a:xfrm>
            <a:off x="10280073" y="0"/>
            <a:ext cx="1911927" cy="8220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FE6194D-85E7-1A70-FB79-A29C998C5D14}"/>
              </a:ext>
            </a:extLst>
          </p:cNvPr>
          <p:cNvSpPr>
            <a:spLocks noGrp="1"/>
          </p:cNvSpPr>
          <p:nvPr>
            <p:ph type="title"/>
          </p:nvPr>
        </p:nvSpPr>
        <p:spPr>
          <a:xfrm>
            <a:off x="0" y="675224"/>
            <a:ext cx="12192000" cy="719195"/>
          </a:xfrm>
          <a:solidFill>
            <a:srgbClr val="0B153B"/>
          </a:solidFill>
        </p:spPr>
        <p:txBody>
          <a:bodyPr>
            <a:normAutofit/>
          </a:bodyPr>
          <a:lstStyle/>
          <a:p>
            <a:pPr algn="ctr"/>
            <a:r>
              <a:rPr lang="en-GB" sz="1400" b="1" u="sng">
                <a:solidFill>
                  <a:schemeClr val="bg1"/>
                </a:solidFill>
                <a:latin typeface="+mn-lt"/>
              </a:rPr>
              <a:t>MARKET ANALYSER - </a:t>
            </a:r>
            <a:r>
              <a:rPr lang="en-US" sz="1400" b="1">
                <a:solidFill>
                  <a:schemeClr val="bg1"/>
                </a:solidFill>
                <a:effectLst/>
                <a:latin typeface="Calibri" panose="020F0502020204030204" pitchFamily="34" charset="0"/>
                <a:ea typeface="Calibri" panose="020F0502020204030204" pitchFamily="34" charset="0"/>
              </a:rPr>
              <a:t>Explore, analyze, and visualize data across multiple dimensions such as category, geography, and brand. Optimize the workflow of your analytics team - Analyze the market's direction, compare data, and make better investment decisions. </a:t>
            </a:r>
            <a:r>
              <a:rPr lang="en-GB" sz="1400" b="1">
                <a:solidFill>
                  <a:schemeClr val="bg1"/>
                </a:solidFill>
                <a:effectLst/>
                <a:latin typeface="Calibri" panose="020F0502020204030204" pitchFamily="34" charset="0"/>
                <a:ea typeface="Calibri" panose="020F0502020204030204" pitchFamily="34" charset="0"/>
              </a:rPr>
              <a:t> </a:t>
            </a:r>
            <a:br>
              <a:rPr lang="en-GB" sz="1000" b="1">
                <a:solidFill>
                  <a:schemeClr val="bg1"/>
                </a:solidFill>
              </a:rPr>
            </a:br>
            <a:endParaRPr lang="en-GB" sz="1400" b="1">
              <a:solidFill>
                <a:schemeClr val="bg1"/>
              </a:solidFill>
              <a:latin typeface="+mn-lt"/>
            </a:endParaRPr>
          </a:p>
        </p:txBody>
      </p:sp>
      <p:pic>
        <p:nvPicPr>
          <p:cNvPr id="9" name="Picture 8">
            <a:extLst>
              <a:ext uri="{FF2B5EF4-FFF2-40B4-BE49-F238E27FC236}">
                <a16:creationId xmlns:a16="http://schemas.microsoft.com/office/drawing/2014/main" id="{CEA46FE4-A1BC-2BEA-E0FF-1422FFAA1747}"/>
              </a:ext>
            </a:extLst>
          </p:cNvPr>
          <p:cNvPicPr>
            <a:picLocks noChangeAspect="1"/>
          </p:cNvPicPr>
          <p:nvPr/>
        </p:nvPicPr>
        <p:blipFill>
          <a:blip r:embed="rId3"/>
          <a:stretch>
            <a:fillRect/>
          </a:stretch>
        </p:blipFill>
        <p:spPr>
          <a:xfrm>
            <a:off x="2063715" y="2243379"/>
            <a:ext cx="7893119" cy="3929890"/>
          </a:xfrm>
          <a:prstGeom prst="rect">
            <a:avLst/>
          </a:prstGeom>
        </p:spPr>
      </p:pic>
      <p:sp>
        <p:nvSpPr>
          <p:cNvPr id="14" name="TextBox 13">
            <a:extLst>
              <a:ext uri="{FF2B5EF4-FFF2-40B4-BE49-F238E27FC236}">
                <a16:creationId xmlns:a16="http://schemas.microsoft.com/office/drawing/2014/main" id="{DAE9CF19-6F40-7B41-0E01-6851C1DBAEA6}"/>
              </a:ext>
            </a:extLst>
          </p:cNvPr>
          <p:cNvSpPr txBox="1"/>
          <p:nvPr/>
        </p:nvSpPr>
        <p:spPr>
          <a:xfrm>
            <a:off x="130140" y="1822464"/>
            <a:ext cx="1933575" cy="369332"/>
          </a:xfrm>
          <a:prstGeom prst="rect">
            <a:avLst/>
          </a:prstGeom>
          <a:noFill/>
        </p:spPr>
        <p:txBody>
          <a:bodyPr wrap="square" lIns="91440" tIns="45720" rIns="91440" bIns="45720" rtlCol="0" anchor="t">
            <a:spAutoFit/>
          </a:bodyPr>
          <a:lstStyle/>
          <a:p>
            <a:r>
              <a:rPr lang="en-GB" b="1">
                <a:solidFill>
                  <a:srgbClr val="0B153B"/>
                </a:solidFill>
              </a:rPr>
              <a:t>1. Landing Page:</a:t>
            </a:r>
          </a:p>
        </p:txBody>
      </p:sp>
      <p:sp>
        <p:nvSpPr>
          <p:cNvPr id="15" name="Vertical Text Placeholder 36">
            <a:extLst>
              <a:ext uri="{FF2B5EF4-FFF2-40B4-BE49-F238E27FC236}">
                <a16:creationId xmlns:a16="http://schemas.microsoft.com/office/drawing/2014/main" id="{93B93EC5-F012-5C48-C0BC-1885EAE91FD9}"/>
              </a:ext>
            </a:extLst>
          </p:cNvPr>
          <p:cNvSpPr txBox="1">
            <a:spLocks/>
          </p:cNvSpPr>
          <p:nvPr/>
        </p:nvSpPr>
        <p:spPr>
          <a:xfrm>
            <a:off x="3897746" y="2243379"/>
            <a:ext cx="443346" cy="231966"/>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200" b="0">
              <a:solidFill>
                <a:srgbClr val="FF0000"/>
              </a:solidFill>
            </a:endParaRPr>
          </a:p>
        </p:txBody>
      </p:sp>
      <p:cxnSp>
        <p:nvCxnSpPr>
          <p:cNvPr id="17" name="Straight Arrow Connector 16">
            <a:extLst>
              <a:ext uri="{FF2B5EF4-FFF2-40B4-BE49-F238E27FC236}">
                <a16:creationId xmlns:a16="http://schemas.microsoft.com/office/drawing/2014/main" id="{F60F0003-D0AA-060E-88DA-C7B68432818C}"/>
              </a:ext>
            </a:extLst>
          </p:cNvPr>
          <p:cNvCxnSpPr>
            <a:cxnSpLocks/>
          </p:cNvCxnSpPr>
          <p:nvPr/>
        </p:nvCxnSpPr>
        <p:spPr>
          <a:xfrm flipH="1">
            <a:off x="4341092" y="1908247"/>
            <a:ext cx="471139" cy="283549"/>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C5DB48-61AA-82AA-AECA-35005A174205}"/>
              </a:ext>
            </a:extLst>
          </p:cNvPr>
          <p:cNvSpPr txBox="1"/>
          <p:nvPr/>
        </p:nvSpPr>
        <p:spPr>
          <a:xfrm>
            <a:off x="4812231" y="1565909"/>
            <a:ext cx="3065031" cy="523220"/>
          </a:xfrm>
          <a:prstGeom prst="rect">
            <a:avLst/>
          </a:prstGeom>
          <a:noFill/>
        </p:spPr>
        <p:txBody>
          <a:bodyPr wrap="square" rtlCol="0">
            <a:spAutoFit/>
          </a:bodyPr>
          <a:lstStyle/>
          <a:p>
            <a:r>
              <a:rPr lang="en-GB" sz="1400"/>
              <a:t>Market Analyser can be accessed through Databases on the top ribbon. </a:t>
            </a:r>
          </a:p>
        </p:txBody>
      </p:sp>
      <p:sp>
        <p:nvSpPr>
          <p:cNvPr id="20" name="Vertical Text Placeholder 36">
            <a:extLst>
              <a:ext uri="{FF2B5EF4-FFF2-40B4-BE49-F238E27FC236}">
                <a16:creationId xmlns:a16="http://schemas.microsoft.com/office/drawing/2014/main" id="{366CE14C-F8A9-85DD-7C5C-43B9BC6C2937}"/>
              </a:ext>
            </a:extLst>
          </p:cNvPr>
          <p:cNvSpPr txBox="1">
            <a:spLocks/>
          </p:cNvSpPr>
          <p:nvPr/>
        </p:nvSpPr>
        <p:spPr>
          <a:xfrm>
            <a:off x="2758241" y="3231418"/>
            <a:ext cx="3432833" cy="231966"/>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200" b="0">
              <a:solidFill>
                <a:srgbClr val="FF0000"/>
              </a:solidFill>
            </a:endParaRPr>
          </a:p>
        </p:txBody>
      </p:sp>
      <p:cxnSp>
        <p:nvCxnSpPr>
          <p:cNvPr id="21" name="Straight Arrow Connector 20">
            <a:extLst>
              <a:ext uri="{FF2B5EF4-FFF2-40B4-BE49-F238E27FC236}">
                <a16:creationId xmlns:a16="http://schemas.microsoft.com/office/drawing/2014/main" id="{BDB41314-6D1E-06C5-FB05-533EBE41ED88}"/>
              </a:ext>
            </a:extLst>
          </p:cNvPr>
          <p:cNvCxnSpPr>
            <a:cxnSpLocks/>
          </p:cNvCxnSpPr>
          <p:nvPr/>
        </p:nvCxnSpPr>
        <p:spPr>
          <a:xfrm>
            <a:off x="1770078" y="3337507"/>
            <a:ext cx="841915" cy="0"/>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45B6820-2F3F-7FC8-F48C-6BDEBEC55D5F}"/>
              </a:ext>
            </a:extLst>
          </p:cNvPr>
          <p:cNvSpPr txBox="1"/>
          <p:nvPr/>
        </p:nvSpPr>
        <p:spPr>
          <a:xfrm>
            <a:off x="188765" y="3047885"/>
            <a:ext cx="1728132" cy="3323987"/>
          </a:xfrm>
          <a:prstGeom prst="rect">
            <a:avLst/>
          </a:prstGeom>
          <a:noFill/>
        </p:spPr>
        <p:txBody>
          <a:bodyPr wrap="square" rtlCol="0">
            <a:spAutoFit/>
          </a:bodyPr>
          <a:lstStyle/>
          <a:p>
            <a:r>
              <a:rPr lang="en-GB" sz="1400"/>
              <a:t>Deep dive into industry specific data using the cubes located in the header. </a:t>
            </a:r>
          </a:p>
          <a:p>
            <a:endParaRPr lang="en-GB" sz="1400"/>
          </a:p>
          <a:p>
            <a:pPr marL="171450" indent="-171450">
              <a:buFont typeface="Wingdings" panose="05000000000000000000" pitchFamily="2" charset="2"/>
              <a:buChar char="Ø"/>
            </a:pPr>
            <a:r>
              <a:rPr lang="en-GB" sz="1400"/>
              <a:t>Historic and forecasted volume and value available </a:t>
            </a:r>
          </a:p>
          <a:p>
            <a:pPr marL="171450" indent="-171450">
              <a:buFont typeface="Wingdings" panose="05000000000000000000" pitchFamily="2" charset="2"/>
              <a:buChar char="Ø"/>
            </a:pPr>
            <a:r>
              <a:rPr lang="en-GB" sz="1400"/>
              <a:t>Granular Segment Insights </a:t>
            </a:r>
          </a:p>
          <a:p>
            <a:pPr marL="171450" indent="-171450">
              <a:buFont typeface="Wingdings" panose="05000000000000000000" pitchFamily="2" charset="2"/>
              <a:buChar char="Ø"/>
            </a:pPr>
            <a:r>
              <a:rPr lang="en-GB" sz="1400"/>
              <a:t>Ability to track top brands and key players </a:t>
            </a:r>
          </a:p>
        </p:txBody>
      </p:sp>
      <p:sp>
        <p:nvSpPr>
          <p:cNvPr id="24" name="Vertical Text Placeholder 36">
            <a:extLst>
              <a:ext uri="{FF2B5EF4-FFF2-40B4-BE49-F238E27FC236}">
                <a16:creationId xmlns:a16="http://schemas.microsoft.com/office/drawing/2014/main" id="{28E4182C-874E-6365-FD78-E49CB408B95C}"/>
              </a:ext>
            </a:extLst>
          </p:cNvPr>
          <p:cNvSpPr txBox="1">
            <a:spLocks/>
          </p:cNvSpPr>
          <p:nvPr/>
        </p:nvSpPr>
        <p:spPr>
          <a:xfrm>
            <a:off x="7976194" y="2550253"/>
            <a:ext cx="1335586" cy="236883"/>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200" b="0">
              <a:solidFill>
                <a:srgbClr val="FF0000"/>
              </a:solidFill>
            </a:endParaRPr>
          </a:p>
        </p:txBody>
      </p:sp>
      <p:cxnSp>
        <p:nvCxnSpPr>
          <p:cNvPr id="25" name="Straight Arrow Connector 24">
            <a:extLst>
              <a:ext uri="{FF2B5EF4-FFF2-40B4-BE49-F238E27FC236}">
                <a16:creationId xmlns:a16="http://schemas.microsoft.com/office/drawing/2014/main" id="{0495C50A-FFC7-E227-8B08-885A7ABDB294}"/>
              </a:ext>
            </a:extLst>
          </p:cNvPr>
          <p:cNvCxnSpPr>
            <a:cxnSpLocks/>
          </p:cNvCxnSpPr>
          <p:nvPr/>
        </p:nvCxnSpPr>
        <p:spPr>
          <a:xfrm flipH="1" flipV="1">
            <a:off x="9311780" y="2787136"/>
            <a:ext cx="899859" cy="509825"/>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5C90E7-8B99-B91E-2970-7310E7184368}"/>
              </a:ext>
            </a:extLst>
          </p:cNvPr>
          <p:cNvSpPr txBox="1"/>
          <p:nvPr/>
        </p:nvSpPr>
        <p:spPr>
          <a:xfrm>
            <a:off x="9761709" y="3327021"/>
            <a:ext cx="2072081" cy="2246769"/>
          </a:xfrm>
          <a:prstGeom prst="rect">
            <a:avLst/>
          </a:prstGeom>
          <a:solidFill>
            <a:schemeClr val="bg1"/>
          </a:solidFill>
        </p:spPr>
        <p:txBody>
          <a:bodyPr wrap="square" rtlCol="0">
            <a:spAutoFit/>
          </a:bodyPr>
          <a:lstStyle/>
          <a:p>
            <a:r>
              <a:rPr lang="en-GB" sz="1400" b="1"/>
              <a:t>Saved Views- </a:t>
            </a:r>
            <a:r>
              <a:rPr lang="en-GB" sz="1400"/>
              <a:t>Where you will be able to locate previously created pivot tables that you have saved.</a:t>
            </a:r>
          </a:p>
          <a:p>
            <a:r>
              <a:rPr lang="en-GB" sz="1400" b="1"/>
              <a:t>My </a:t>
            </a:r>
            <a:r>
              <a:rPr lang="en-GB" sz="1400" b="1" err="1"/>
              <a:t>GlobalData</a:t>
            </a:r>
            <a:r>
              <a:rPr lang="en-GB" sz="1400" b="1"/>
              <a:t> Tools- </a:t>
            </a:r>
            <a:r>
              <a:rPr lang="en-GB" sz="1400"/>
              <a:t>key features are located under here including ‘Ask and Analyst’ and ability to share with colleagues </a:t>
            </a:r>
          </a:p>
        </p:txBody>
      </p:sp>
      <p:sp>
        <p:nvSpPr>
          <p:cNvPr id="28" name="Vertical Text Placeholder 36">
            <a:extLst>
              <a:ext uri="{FF2B5EF4-FFF2-40B4-BE49-F238E27FC236}">
                <a16:creationId xmlns:a16="http://schemas.microsoft.com/office/drawing/2014/main" id="{9943D661-BAB3-C7EA-0D29-3B55E48768B0}"/>
              </a:ext>
            </a:extLst>
          </p:cNvPr>
          <p:cNvSpPr txBox="1">
            <a:spLocks/>
          </p:cNvSpPr>
          <p:nvPr/>
        </p:nvSpPr>
        <p:spPr>
          <a:xfrm>
            <a:off x="9513487" y="5840703"/>
            <a:ext cx="502967" cy="332566"/>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200" b="0">
              <a:solidFill>
                <a:srgbClr val="FF0000"/>
              </a:solidFill>
            </a:endParaRPr>
          </a:p>
        </p:txBody>
      </p:sp>
      <p:cxnSp>
        <p:nvCxnSpPr>
          <p:cNvPr id="29" name="Straight Arrow Connector 28">
            <a:extLst>
              <a:ext uri="{FF2B5EF4-FFF2-40B4-BE49-F238E27FC236}">
                <a16:creationId xmlns:a16="http://schemas.microsoft.com/office/drawing/2014/main" id="{D519A345-4897-F3E9-9CC6-E479339328B3}"/>
              </a:ext>
            </a:extLst>
          </p:cNvPr>
          <p:cNvCxnSpPr>
            <a:cxnSpLocks/>
          </p:cNvCxnSpPr>
          <p:nvPr/>
        </p:nvCxnSpPr>
        <p:spPr>
          <a:xfrm flipH="1" flipV="1">
            <a:off x="10103652" y="6145662"/>
            <a:ext cx="466862" cy="166283"/>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B04FD9C-C45D-99FC-F037-EE2D25312579}"/>
              </a:ext>
            </a:extLst>
          </p:cNvPr>
          <p:cNvSpPr txBox="1"/>
          <p:nvPr/>
        </p:nvSpPr>
        <p:spPr>
          <a:xfrm>
            <a:off x="10211639" y="6311945"/>
            <a:ext cx="1960100" cy="523220"/>
          </a:xfrm>
          <a:prstGeom prst="rect">
            <a:avLst/>
          </a:prstGeom>
          <a:noFill/>
        </p:spPr>
        <p:txBody>
          <a:bodyPr wrap="square" rtlCol="0">
            <a:spAutoFit/>
          </a:bodyPr>
          <a:lstStyle/>
          <a:p>
            <a:r>
              <a:rPr lang="en-GB" sz="1400"/>
              <a:t>AI Agent with instant guidance  available </a:t>
            </a:r>
          </a:p>
        </p:txBody>
      </p:sp>
    </p:spTree>
    <p:extLst>
      <p:ext uri="{BB962C8B-B14F-4D97-AF65-F5344CB8AC3E}">
        <p14:creationId xmlns:p14="http://schemas.microsoft.com/office/powerpoint/2010/main" val="16177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ACA9069-F4D0-0A29-114D-0FCA1108C5B5}"/>
              </a:ext>
            </a:extLst>
          </p:cNvPr>
          <p:cNvPicPr>
            <a:picLocks noGrp="1" noChangeAspect="1"/>
          </p:cNvPicPr>
          <p:nvPr>
            <p:ph idx="1"/>
          </p:nvPr>
        </p:nvPicPr>
        <p:blipFill>
          <a:blip r:embed="rId2"/>
          <a:stretch>
            <a:fillRect/>
          </a:stretch>
        </p:blipFill>
        <p:spPr>
          <a:xfrm>
            <a:off x="1966445" y="125375"/>
            <a:ext cx="9100456" cy="4351338"/>
          </a:xfrm>
        </p:spPr>
      </p:pic>
      <p:sp>
        <p:nvSpPr>
          <p:cNvPr id="9" name="Vertical Text Placeholder 36">
            <a:extLst>
              <a:ext uri="{FF2B5EF4-FFF2-40B4-BE49-F238E27FC236}">
                <a16:creationId xmlns:a16="http://schemas.microsoft.com/office/drawing/2014/main" id="{CB22F5D9-D313-77A6-9468-7213BDB3ED75}"/>
              </a:ext>
            </a:extLst>
          </p:cNvPr>
          <p:cNvSpPr txBox="1">
            <a:spLocks/>
          </p:cNvSpPr>
          <p:nvPr/>
        </p:nvSpPr>
        <p:spPr>
          <a:xfrm>
            <a:off x="2018383" y="1108514"/>
            <a:ext cx="5892718" cy="514701"/>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200" b="0">
              <a:solidFill>
                <a:srgbClr val="FF0000"/>
              </a:solidFill>
            </a:endParaRPr>
          </a:p>
        </p:txBody>
      </p:sp>
      <p:sp>
        <p:nvSpPr>
          <p:cNvPr id="10" name="TextBox 9">
            <a:extLst>
              <a:ext uri="{FF2B5EF4-FFF2-40B4-BE49-F238E27FC236}">
                <a16:creationId xmlns:a16="http://schemas.microsoft.com/office/drawing/2014/main" id="{CFFE83D2-A441-04B1-D03B-5CE4B8A7DE55}"/>
              </a:ext>
            </a:extLst>
          </p:cNvPr>
          <p:cNvSpPr txBox="1"/>
          <p:nvPr/>
        </p:nvSpPr>
        <p:spPr>
          <a:xfrm>
            <a:off x="0" y="1123723"/>
            <a:ext cx="1941816" cy="1169551"/>
          </a:xfrm>
          <a:prstGeom prst="rect">
            <a:avLst/>
          </a:prstGeom>
          <a:noFill/>
        </p:spPr>
        <p:txBody>
          <a:bodyPr wrap="square" lIns="91440" tIns="45720" rIns="91440" bIns="45720" rtlCol="0" anchor="t">
            <a:spAutoFit/>
          </a:bodyPr>
          <a:lstStyle/>
          <a:p>
            <a:r>
              <a:rPr lang="en-GB" sz="1400"/>
              <a:t>The different areas of interest are stored under different  headings for effortless navigation. </a:t>
            </a:r>
          </a:p>
        </p:txBody>
      </p:sp>
      <p:sp>
        <p:nvSpPr>
          <p:cNvPr id="11" name="Left Brace 10">
            <a:extLst>
              <a:ext uri="{FF2B5EF4-FFF2-40B4-BE49-F238E27FC236}">
                <a16:creationId xmlns:a16="http://schemas.microsoft.com/office/drawing/2014/main" id="{1423FA0D-BD82-D32B-2B78-FD1684D81489}"/>
              </a:ext>
            </a:extLst>
          </p:cNvPr>
          <p:cNvSpPr/>
          <p:nvPr/>
        </p:nvSpPr>
        <p:spPr>
          <a:xfrm rot="16200000">
            <a:off x="6332082" y="405887"/>
            <a:ext cx="432864" cy="8766389"/>
          </a:xfrm>
          <a:prstGeom prst="leftBrace">
            <a:avLst/>
          </a:prstGeom>
          <a:ln>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A53B9ADA-CC36-AE73-8A58-CD952D9A97CD}"/>
              </a:ext>
            </a:extLst>
          </p:cNvPr>
          <p:cNvSpPr txBox="1"/>
          <p:nvPr/>
        </p:nvSpPr>
        <p:spPr>
          <a:xfrm>
            <a:off x="4171309" y="5257130"/>
            <a:ext cx="4407612" cy="954107"/>
          </a:xfrm>
          <a:prstGeom prst="rect">
            <a:avLst/>
          </a:prstGeom>
          <a:noFill/>
        </p:spPr>
        <p:txBody>
          <a:bodyPr wrap="square" lIns="91440" tIns="45720" rIns="91440" bIns="45720" rtlCol="0" anchor="t">
            <a:spAutoFit/>
          </a:bodyPr>
          <a:lstStyle/>
          <a:p>
            <a:r>
              <a:rPr lang="en-GB" sz="1400" b="1"/>
              <a:t>Brand Volume and Value - </a:t>
            </a:r>
            <a:endParaRPr lang="en-GB" sz="1400" b="1">
              <a:ea typeface="Calibri"/>
              <a:cs typeface="Calibri"/>
            </a:endParaRPr>
          </a:p>
          <a:p>
            <a:r>
              <a:rPr lang="en-GB" sz="1400"/>
              <a:t>This cube allows you to see top players in a specific region as well as volume and value across categories. Additional parameters to explore </a:t>
            </a:r>
            <a:endParaRPr lang="en-GB" sz="1400">
              <a:ea typeface="Calibri"/>
              <a:cs typeface="Calibri"/>
            </a:endParaRPr>
          </a:p>
        </p:txBody>
      </p:sp>
      <p:sp>
        <p:nvSpPr>
          <p:cNvPr id="13" name="TextBox 12">
            <a:extLst>
              <a:ext uri="{FF2B5EF4-FFF2-40B4-BE49-F238E27FC236}">
                <a16:creationId xmlns:a16="http://schemas.microsoft.com/office/drawing/2014/main" id="{B42852C5-223C-AAD9-068E-F9C615472A90}"/>
              </a:ext>
            </a:extLst>
          </p:cNvPr>
          <p:cNvSpPr txBox="1"/>
          <p:nvPr/>
        </p:nvSpPr>
        <p:spPr>
          <a:xfrm>
            <a:off x="8955639" y="5257130"/>
            <a:ext cx="3472665" cy="1015663"/>
          </a:xfrm>
          <a:prstGeom prst="rect">
            <a:avLst/>
          </a:prstGeom>
          <a:noFill/>
        </p:spPr>
        <p:txBody>
          <a:bodyPr wrap="square" lIns="91440" tIns="45720" rIns="91440" bIns="45720" rtlCol="0" anchor="t">
            <a:spAutoFit/>
          </a:bodyPr>
          <a:lstStyle/>
          <a:p>
            <a:r>
              <a:rPr lang="en-GB" sz="1400" b="1"/>
              <a:t>Channel Volume and Value-</a:t>
            </a:r>
            <a:endParaRPr lang="en-GB" sz="1400" b="1">
              <a:ea typeface="Calibri"/>
              <a:cs typeface="Calibri"/>
            </a:endParaRPr>
          </a:p>
          <a:p>
            <a:r>
              <a:rPr lang="en-GB" sz="1400"/>
              <a:t>Provides a breakdown of where the consumers are buying the product. </a:t>
            </a:r>
            <a:r>
              <a:rPr lang="en-GB" sz="1400" b="1"/>
              <a:t> </a:t>
            </a:r>
            <a:endParaRPr lang="en-GB" sz="1400" b="1">
              <a:ea typeface="Calibri"/>
              <a:cs typeface="Calibri"/>
            </a:endParaRPr>
          </a:p>
          <a:p>
            <a:endParaRPr lang="en-GB"/>
          </a:p>
        </p:txBody>
      </p:sp>
      <p:sp>
        <p:nvSpPr>
          <p:cNvPr id="14" name="TextBox 13">
            <a:extLst>
              <a:ext uri="{FF2B5EF4-FFF2-40B4-BE49-F238E27FC236}">
                <a16:creationId xmlns:a16="http://schemas.microsoft.com/office/drawing/2014/main" id="{C9487C98-7E33-C5E3-EC60-117E2C7EA783}"/>
              </a:ext>
            </a:extLst>
          </p:cNvPr>
          <p:cNvSpPr txBox="1"/>
          <p:nvPr/>
        </p:nvSpPr>
        <p:spPr>
          <a:xfrm>
            <a:off x="282050" y="5257130"/>
            <a:ext cx="3472665" cy="1077218"/>
          </a:xfrm>
          <a:prstGeom prst="rect">
            <a:avLst/>
          </a:prstGeom>
          <a:noFill/>
        </p:spPr>
        <p:txBody>
          <a:bodyPr wrap="square" lIns="91440" tIns="45720" rIns="91440" bIns="45720" rtlCol="0" anchor="t">
            <a:spAutoFit/>
          </a:bodyPr>
          <a:lstStyle/>
          <a:p>
            <a:r>
              <a:rPr lang="en-GB" sz="1400" b="1"/>
              <a:t>Packaging Volume-</a:t>
            </a:r>
            <a:endParaRPr lang="en-GB" sz="1400" b="1">
              <a:ea typeface="Calibri"/>
              <a:cs typeface="Calibri"/>
            </a:endParaRPr>
          </a:p>
          <a:p>
            <a:r>
              <a:rPr lang="en-GB" sz="1400"/>
              <a:t>This will cover the consumption as well as  number of units.</a:t>
            </a:r>
            <a:r>
              <a:rPr lang="en-GB"/>
              <a:t> </a:t>
            </a:r>
            <a:endParaRPr lang="en-GB" b="1"/>
          </a:p>
          <a:p>
            <a:endParaRPr lang="en-GB"/>
          </a:p>
        </p:txBody>
      </p:sp>
    </p:spTree>
    <p:extLst>
      <p:ext uri="{BB962C8B-B14F-4D97-AF65-F5344CB8AC3E}">
        <p14:creationId xmlns:p14="http://schemas.microsoft.com/office/powerpoint/2010/main" val="283800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AFAB706-F811-9EFE-0266-83C045BBAF51}"/>
              </a:ext>
            </a:extLst>
          </p:cNvPr>
          <p:cNvSpPr/>
          <p:nvPr/>
        </p:nvSpPr>
        <p:spPr>
          <a:xfrm>
            <a:off x="0" y="138267"/>
            <a:ext cx="6696075" cy="667169"/>
          </a:xfrm>
          <a:prstGeom prst="rect">
            <a:avLst/>
          </a:prstGeom>
          <a:solidFill>
            <a:srgbClr val="0B15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solidFill>
                  <a:schemeClr val="lt1"/>
                </a:solidFill>
                <a:latin typeface="+mn-lt"/>
                <a:ea typeface="+mn-ea"/>
                <a:cs typeface="+mn-cs"/>
              </a:rPr>
              <a:t>2. Deep diving into </a:t>
            </a:r>
            <a:r>
              <a:rPr lang="en-GB" sz="1800" err="1">
                <a:solidFill>
                  <a:schemeClr val="lt1"/>
                </a:solidFill>
                <a:latin typeface="+mn-lt"/>
                <a:ea typeface="+mn-ea"/>
                <a:cs typeface="+mn-cs"/>
              </a:rPr>
              <a:t>GlobalMarketData</a:t>
            </a:r>
            <a:r>
              <a:rPr lang="en-GB" sz="1800">
                <a:solidFill>
                  <a:schemeClr val="lt1"/>
                </a:solidFill>
                <a:latin typeface="+mn-lt"/>
                <a:ea typeface="+mn-ea"/>
                <a:cs typeface="+mn-cs"/>
              </a:rPr>
              <a:t> Cube (Segment Insights) </a:t>
            </a:r>
            <a:endParaRPr lang="en-GB"/>
          </a:p>
        </p:txBody>
      </p:sp>
      <p:pic>
        <p:nvPicPr>
          <p:cNvPr id="4" name="Picture 2" descr="economic costs of obesity ...">
            <a:extLst>
              <a:ext uri="{FF2B5EF4-FFF2-40B4-BE49-F238E27FC236}">
                <a16:creationId xmlns:a16="http://schemas.microsoft.com/office/drawing/2014/main" id="{AF0576FA-784D-A387-416A-7BC959C34B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327148" y="0"/>
            <a:ext cx="1615154" cy="78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35752C9-7F86-1ADC-52D9-30C3C842EF30}"/>
              </a:ext>
            </a:extLst>
          </p:cNvPr>
          <p:cNvPicPr>
            <a:picLocks noChangeAspect="1"/>
          </p:cNvPicPr>
          <p:nvPr/>
        </p:nvPicPr>
        <p:blipFill>
          <a:blip r:embed="rId3"/>
          <a:stretch>
            <a:fillRect/>
          </a:stretch>
        </p:blipFill>
        <p:spPr>
          <a:xfrm>
            <a:off x="2426827" y="1364326"/>
            <a:ext cx="9765173" cy="4859372"/>
          </a:xfrm>
          <a:prstGeom prst="rect">
            <a:avLst/>
          </a:prstGeom>
        </p:spPr>
      </p:pic>
      <p:sp>
        <p:nvSpPr>
          <p:cNvPr id="20" name="Vertical Text Placeholder 36">
            <a:extLst>
              <a:ext uri="{FF2B5EF4-FFF2-40B4-BE49-F238E27FC236}">
                <a16:creationId xmlns:a16="http://schemas.microsoft.com/office/drawing/2014/main" id="{31E0F27A-4543-4123-CB14-86B794223CC4}"/>
              </a:ext>
            </a:extLst>
          </p:cNvPr>
          <p:cNvSpPr txBox="1">
            <a:spLocks/>
          </p:cNvSpPr>
          <p:nvPr/>
        </p:nvSpPr>
        <p:spPr>
          <a:xfrm rot="16200000">
            <a:off x="1779509" y="3631321"/>
            <a:ext cx="4144790" cy="1440014"/>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cxnSp>
        <p:nvCxnSpPr>
          <p:cNvPr id="22" name="Straight Arrow Connector 21">
            <a:extLst>
              <a:ext uri="{FF2B5EF4-FFF2-40B4-BE49-F238E27FC236}">
                <a16:creationId xmlns:a16="http://schemas.microsoft.com/office/drawing/2014/main" id="{7983C3D8-D333-8636-3AE0-DD2FC39970A4}"/>
              </a:ext>
            </a:extLst>
          </p:cNvPr>
          <p:cNvCxnSpPr>
            <a:cxnSpLocks/>
          </p:cNvCxnSpPr>
          <p:nvPr/>
        </p:nvCxnSpPr>
        <p:spPr>
          <a:xfrm flipV="1">
            <a:off x="1160169" y="4151303"/>
            <a:ext cx="1735431" cy="2773"/>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5854F3E9-B3BD-54D3-F37B-43A2451367EA}"/>
              </a:ext>
            </a:extLst>
          </p:cNvPr>
          <p:cNvSpPr txBox="1"/>
          <p:nvPr/>
        </p:nvSpPr>
        <p:spPr>
          <a:xfrm>
            <a:off x="55130" y="3149360"/>
            <a:ext cx="2524125" cy="1846659"/>
          </a:xfrm>
          <a:prstGeom prst="rect">
            <a:avLst/>
          </a:prstGeom>
          <a:noFill/>
        </p:spPr>
        <p:txBody>
          <a:bodyPr wrap="square" lIns="91440" tIns="45720" rIns="91440" bIns="45720" rtlCol="0" anchor="t">
            <a:spAutoFit/>
          </a:bodyPr>
          <a:lstStyle/>
          <a:p>
            <a:r>
              <a:rPr lang="en-GB" sz="1400"/>
              <a:t>Include the measures of your choice: </a:t>
            </a:r>
            <a:endParaRPr lang="en-GB" sz="1400">
              <a:ea typeface="Calibri"/>
              <a:cs typeface="Calibri"/>
            </a:endParaRPr>
          </a:p>
          <a:p>
            <a:r>
              <a:rPr lang="en-GB" sz="1400"/>
              <a:t>Double clicking to include into the table </a:t>
            </a:r>
            <a:endParaRPr lang="en-GB" sz="1400">
              <a:ea typeface="Calibri"/>
              <a:cs typeface="Calibri"/>
            </a:endParaRPr>
          </a:p>
          <a:p>
            <a:r>
              <a:rPr lang="en-GB" sz="1400" b="1">
                <a:ea typeface="Calibri"/>
                <a:cs typeface="Calibri"/>
              </a:rPr>
              <a:t>OR</a:t>
            </a:r>
            <a:endParaRPr lang="en-GB" sz="1400" b="1"/>
          </a:p>
          <a:p>
            <a:r>
              <a:rPr lang="en-GB" sz="1400"/>
              <a:t>Dragging and dropping into the table </a:t>
            </a:r>
            <a:endParaRPr lang="en-GB" sz="1400">
              <a:ea typeface="Calibri"/>
              <a:cs typeface="Calibri"/>
            </a:endParaRPr>
          </a:p>
          <a:p>
            <a:endParaRPr lang="en-GB" sz="1600"/>
          </a:p>
        </p:txBody>
      </p:sp>
      <p:sp>
        <p:nvSpPr>
          <p:cNvPr id="27" name="Vertical Text Placeholder 36">
            <a:extLst>
              <a:ext uri="{FF2B5EF4-FFF2-40B4-BE49-F238E27FC236}">
                <a16:creationId xmlns:a16="http://schemas.microsoft.com/office/drawing/2014/main" id="{A6BADEB8-CF3B-2CB1-E158-D99FFF0DB06B}"/>
              </a:ext>
            </a:extLst>
          </p:cNvPr>
          <p:cNvSpPr txBox="1">
            <a:spLocks/>
          </p:cNvSpPr>
          <p:nvPr/>
        </p:nvSpPr>
        <p:spPr>
          <a:xfrm rot="10800000" flipV="1">
            <a:off x="3324225" y="2400300"/>
            <a:ext cx="1054926" cy="485775"/>
          </a:xfrm>
          <a:prstGeom prst="rect">
            <a:avLst/>
          </a:prstGeom>
          <a:ln w="28575">
            <a:solidFill>
              <a:schemeClr val="accent1">
                <a:lumMod val="75000"/>
              </a:schemeClr>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cxnSp>
        <p:nvCxnSpPr>
          <p:cNvPr id="29" name="Straight Arrow Connector 28">
            <a:extLst>
              <a:ext uri="{FF2B5EF4-FFF2-40B4-BE49-F238E27FC236}">
                <a16:creationId xmlns:a16="http://schemas.microsoft.com/office/drawing/2014/main" id="{B3221E0E-7423-A9F8-6F12-4BB574016539}"/>
              </a:ext>
            </a:extLst>
          </p:cNvPr>
          <p:cNvCxnSpPr>
            <a:cxnSpLocks/>
          </p:cNvCxnSpPr>
          <p:nvPr/>
        </p:nvCxnSpPr>
        <p:spPr>
          <a:xfrm>
            <a:off x="2171700" y="2046191"/>
            <a:ext cx="838200" cy="354109"/>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66AAF36-672F-B4F4-2F1B-E96D75C85227}"/>
              </a:ext>
            </a:extLst>
          </p:cNvPr>
          <p:cNvSpPr txBox="1"/>
          <p:nvPr/>
        </p:nvSpPr>
        <p:spPr>
          <a:xfrm>
            <a:off x="60254" y="1756343"/>
            <a:ext cx="2700391" cy="307777"/>
          </a:xfrm>
          <a:prstGeom prst="rect">
            <a:avLst/>
          </a:prstGeom>
          <a:noFill/>
        </p:spPr>
        <p:txBody>
          <a:bodyPr wrap="square" lIns="91440" tIns="45720" rIns="91440" bIns="45720" rtlCol="0" anchor="t">
            <a:spAutoFit/>
          </a:bodyPr>
          <a:lstStyle/>
          <a:p>
            <a:r>
              <a:rPr lang="en-GB" sz="1400"/>
              <a:t>Search for specific measures here </a:t>
            </a:r>
          </a:p>
        </p:txBody>
      </p:sp>
      <p:sp>
        <p:nvSpPr>
          <p:cNvPr id="2" name="TextBox 1">
            <a:extLst>
              <a:ext uri="{FF2B5EF4-FFF2-40B4-BE49-F238E27FC236}">
                <a16:creationId xmlns:a16="http://schemas.microsoft.com/office/drawing/2014/main" id="{B10AA38A-E587-7450-4428-D36834F14471}"/>
              </a:ext>
            </a:extLst>
          </p:cNvPr>
          <p:cNvSpPr txBox="1"/>
          <p:nvPr/>
        </p:nvSpPr>
        <p:spPr>
          <a:xfrm>
            <a:off x="7514837" y="4981268"/>
            <a:ext cx="4287610" cy="954107"/>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400" b="1">
                <a:solidFill>
                  <a:srgbClr val="C00000"/>
                </a:solidFill>
              </a:rPr>
              <a:t>Please access the taxonomy which provides detailed definitions and gain a better understanding of </a:t>
            </a:r>
            <a:r>
              <a:rPr lang="en-GB" sz="1400" b="1">
                <a:solidFill>
                  <a:srgbClr val="C00000"/>
                </a:solidFill>
                <a:effectLst/>
                <a:latin typeface="Calibri"/>
                <a:ea typeface="Calibri"/>
                <a:cs typeface="Segoe UI"/>
              </a:rPr>
              <a:t>which pathway to take to find a specific segment </a:t>
            </a:r>
          </a:p>
          <a:p>
            <a:pPr algn="ctr"/>
            <a:r>
              <a:rPr lang="en-GB" sz="1400" b="1">
                <a:solidFill>
                  <a:schemeClr val="accent1">
                    <a:lumMod val="50000"/>
                  </a:schemeClr>
                </a:solidFill>
                <a:latin typeface="Segoe UI"/>
                <a:cs typeface="Segoe UI"/>
                <a:hlinkClick r:id="rId4">
                  <a:extLst>
                    <a:ext uri="{A12FA001-AC4F-418D-AE19-62706E023703}">
                      <ahyp:hlinkClr xmlns:ahyp="http://schemas.microsoft.com/office/drawing/2018/hyperlinkcolor" val="tx"/>
                    </a:ext>
                  </a:extLst>
                </a:hlinkClick>
              </a:rPr>
              <a:t>Access Here </a:t>
            </a:r>
            <a:endParaRPr lang="en-GB" sz="1400" b="1">
              <a:solidFill>
                <a:schemeClr val="accent1">
                  <a:lumMod val="50000"/>
                </a:schemeClr>
              </a:solidFill>
              <a:latin typeface="Segoe UI"/>
              <a:cs typeface="Segoe UI"/>
            </a:endParaRPr>
          </a:p>
        </p:txBody>
      </p:sp>
    </p:spTree>
    <p:extLst>
      <p:ext uri="{BB962C8B-B14F-4D97-AF65-F5344CB8AC3E}">
        <p14:creationId xmlns:p14="http://schemas.microsoft.com/office/powerpoint/2010/main" val="2526733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conomic costs of obesity ...">
            <a:extLst>
              <a:ext uri="{FF2B5EF4-FFF2-40B4-BE49-F238E27FC236}">
                <a16:creationId xmlns:a16="http://schemas.microsoft.com/office/drawing/2014/main" id="{DD08352C-8C96-5023-23EC-70F7509D9E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t="19164" r="17157" b="21346"/>
          <a:stretch/>
        </p:blipFill>
        <p:spPr bwMode="auto">
          <a:xfrm>
            <a:off x="10576846" y="0"/>
            <a:ext cx="1615154" cy="7885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FA82AE2-AB93-4FD1-2F53-15B8AE68FA53}"/>
              </a:ext>
            </a:extLst>
          </p:cNvPr>
          <p:cNvSpPr/>
          <p:nvPr/>
        </p:nvSpPr>
        <p:spPr>
          <a:xfrm>
            <a:off x="0" y="290934"/>
            <a:ext cx="6696075" cy="667169"/>
          </a:xfrm>
          <a:prstGeom prst="rect">
            <a:avLst/>
          </a:prstGeom>
          <a:solidFill>
            <a:srgbClr val="0B15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3. Manipulating the data </a:t>
            </a:r>
          </a:p>
        </p:txBody>
      </p:sp>
      <p:pic>
        <p:nvPicPr>
          <p:cNvPr id="10" name="Picture 9">
            <a:extLst>
              <a:ext uri="{FF2B5EF4-FFF2-40B4-BE49-F238E27FC236}">
                <a16:creationId xmlns:a16="http://schemas.microsoft.com/office/drawing/2014/main" id="{2B7882D0-E4AB-CA7E-F398-58079477D625}"/>
              </a:ext>
            </a:extLst>
          </p:cNvPr>
          <p:cNvPicPr>
            <a:picLocks noChangeAspect="1"/>
          </p:cNvPicPr>
          <p:nvPr/>
        </p:nvPicPr>
        <p:blipFill>
          <a:blip r:embed="rId3"/>
          <a:stretch>
            <a:fillRect/>
          </a:stretch>
        </p:blipFill>
        <p:spPr>
          <a:xfrm>
            <a:off x="1344858" y="912722"/>
            <a:ext cx="10116070" cy="4273770"/>
          </a:xfrm>
          <a:prstGeom prst="rect">
            <a:avLst/>
          </a:prstGeom>
        </p:spPr>
      </p:pic>
      <p:sp>
        <p:nvSpPr>
          <p:cNvPr id="13" name="Vertical Text Placeholder 36">
            <a:extLst>
              <a:ext uri="{FF2B5EF4-FFF2-40B4-BE49-F238E27FC236}">
                <a16:creationId xmlns:a16="http://schemas.microsoft.com/office/drawing/2014/main" id="{81A6A06C-0E4C-22A1-78B2-837C70A505A7}"/>
              </a:ext>
            </a:extLst>
          </p:cNvPr>
          <p:cNvSpPr txBox="1">
            <a:spLocks/>
          </p:cNvSpPr>
          <p:nvPr/>
        </p:nvSpPr>
        <p:spPr>
          <a:xfrm rot="16200000">
            <a:off x="6723211" y="3048979"/>
            <a:ext cx="2994723" cy="1440014"/>
          </a:xfrm>
          <a:prstGeom prst="rect">
            <a:avLst/>
          </a:prstGeom>
          <a:ln w="28575">
            <a:solidFill>
              <a:srgbClr val="FF0066"/>
            </a:solidFill>
            <a:prstDash val="dash"/>
          </a:ln>
        </p:spPr>
        <p:txBody>
          <a:bodyPr vert="horz"/>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600" b="1" kern="1200">
                <a:solidFill>
                  <a:schemeClr val="accent5"/>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05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 b="0">
              <a:solidFill>
                <a:srgbClr val="FF0000"/>
              </a:solidFill>
            </a:endParaRPr>
          </a:p>
        </p:txBody>
      </p:sp>
      <p:cxnSp>
        <p:nvCxnSpPr>
          <p:cNvPr id="14" name="Straight Arrow Connector 13">
            <a:extLst>
              <a:ext uri="{FF2B5EF4-FFF2-40B4-BE49-F238E27FC236}">
                <a16:creationId xmlns:a16="http://schemas.microsoft.com/office/drawing/2014/main" id="{76F18CBE-7974-1EFE-5081-141E9F20C561}"/>
              </a:ext>
            </a:extLst>
          </p:cNvPr>
          <p:cNvCxnSpPr>
            <a:cxnSpLocks/>
          </p:cNvCxnSpPr>
          <p:nvPr/>
        </p:nvCxnSpPr>
        <p:spPr>
          <a:xfrm flipH="1">
            <a:off x="6658681" y="4679078"/>
            <a:ext cx="496576" cy="1017569"/>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C63BA86-9CF5-C126-44E0-CD22243A1D67}"/>
              </a:ext>
            </a:extLst>
          </p:cNvPr>
          <p:cNvSpPr txBox="1"/>
          <p:nvPr/>
        </p:nvSpPr>
        <p:spPr>
          <a:xfrm>
            <a:off x="4029758" y="5534561"/>
            <a:ext cx="4915601" cy="954107"/>
          </a:xfrm>
          <a:prstGeom prst="rect">
            <a:avLst/>
          </a:prstGeom>
          <a:noFill/>
        </p:spPr>
        <p:txBody>
          <a:bodyPr wrap="square" lIns="91440" tIns="45720" rIns="91440" bIns="45720" rtlCol="0" anchor="t">
            <a:spAutoFit/>
          </a:bodyPr>
          <a:lstStyle/>
          <a:p>
            <a:r>
              <a:rPr lang="en-GB" sz="1400"/>
              <a:t>Right click on title or product</a:t>
            </a:r>
            <a:endParaRPr lang="en-GB" sz="1400">
              <a:ea typeface="Calibri"/>
              <a:cs typeface="Calibri"/>
            </a:endParaRPr>
          </a:p>
          <a:p>
            <a:r>
              <a:rPr lang="en-GB" sz="1400"/>
              <a:t>1.Allows you to </a:t>
            </a:r>
            <a:r>
              <a:rPr lang="en-GB" sz="1400" b="1"/>
              <a:t>filter</a:t>
            </a:r>
            <a:r>
              <a:rPr lang="en-GB" sz="1400"/>
              <a:t> and narrow down the search criteria</a:t>
            </a:r>
            <a:endParaRPr lang="en-GB" sz="1400">
              <a:ea typeface="Calibri"/>
              <a:cs typeface="Calibri"/>
            </a:endParaRPr>
          </a:p>
          <a:p>
            <a:r>
              <a:rPr lang="en-GB" sz="1400"/>
              <a:t>2.Able to remove a category from report </a:t>
            </a:r>
            <a:endParaRPr lang="en-GB" sz="1400">
              <a:ea typeface="Calibri"/>
              <a:cs typeface="Calibri"/>
            </a:endParaRPr>
          </a:p>
          <a:p>
            <a:r>
              <a:rPr lang="en-GB" sz="1400"/>
              <a:t>3. Ability to add subtitles </a:t>
            </a:r>
            <a:endParaRPr lang="en-GB" sz="1400">
              <a:ea typeface="Calibri"/>
              <a:cs typeface="Calibri"/>
            </a:endParaRPr>
          </a:p>
        </p:txBody>
      </p:sp>
      <p:cxnSp>
        <p:nvCxnSpPr>
          <p:cNvPr id="25" name="Straight Arrow Connector 24">
            <a:extLst>
              <a:ext uri="{FF2B5EF4-FFF2-40B4-BE49-F238E27FC236}">
                <a16:creationId xmlns:a16="http://schemas.microsoft.com/office/drawing/2014/main" id="{E13081B1-2BAD-A797-CFB7-4E143C3A56D3}"/>
              </a:ext>
            </a:extLst>
          </p:cNvPr>
          <p:cNvCxnSpPr>
            <a:cxnSpLocks/>
          </p:cNvCxnSpPr>
          <p:nvPr/>
        </p:nvCxnSpPr>
        <p:spPr>
          <a:xfrm flipV="1">
            <a:off x="10619342" y="3855098"/>
            <a:ext cx="552688" cy="1068251"/>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2B226AC-738C-7E22-F441-80FABAFB4324}"/>
              </a:ext>
            </a:extLst>
          </p:cNvPr>
          <p:cNvCxnSpPr>
            <a:cxnSpLocks/>
          </p:cNvCxnSpPr>
          <p:nvPr/>
        </p:nvCxnSpPr>
        <p:spPr>
          <a:xfrm flipH="1" flipV="1">
            <a:off x="10387679" y="3866097"/>
            <a:ext cx="203441" cy="1096473"/>
          </a:xfrm>
          <a:prstGeom prst="straightConnector1">
            <a:avLst/>
          </a:prstGeom>
          <a:ln>
            <a:solidFill>
              <a:srgbClr val="FF0066"/>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8E11B14-B36B-21DF-1AC2-5050B3EE6D18}"/>
              </a:ext>
            </a:extLst>
          </p:cNvPr>
          <p:cNvSpPr txBox="1"/>
          <p:nvPr/>
        </p:nvSpPr>
        <p:spPr>
          <a:xfrm>
            <a:off x="9776009" y="5107583"/>
            <a:ext cx="1524378" cy="1169551"/>
          </a:xfrm>
          <a:prstGeom prst="rect">
            <a:avLst/>
          </a:prstGeom>
          <a:noFill/>
        </p:spPr>
        <p:txBody>
          <a:bodyPr wrap="square" lIns="91440" tIns="45720" rIns="91440" bIns="45720" rtlCol="0" anchor="t">
            <a:spAutoFit/>
          </a:bodyPr>
          <a:lstStyle/>
          <a:p>
            <a:pPr algn="ctr"/>
            <a:r>
              <a:rPr lang="en-GB" sz="1400" b="1">
                <a:solidFill>
                  <a:schemeClr val="accent5">
                    <a:lumMod val="76000"/>
                  </a:schemeClr>
                </a:solidFill>
              </a:rPr>
              <a:t>Forecasted Values  appear in Blue</a:t>
            </a:r>
            <a:endParaRPr lang="en-GB" sz="1400" b="1">
              <a:solidFill>
                <a:schemeClr val="accent5">
                  <a:lumMod val="76000"/>
                </a:schemeClr>
              </a:solidFill>
              <a:ea typeface="Calibri"/>
              <a:cs typeface="Calibri"/>
            </a:endParaRPr>
          </a:p>
          <a:p>
            <a:pPr algn="ctr"/>
            <a:r>
              <a:rPr lang="en-GB" sz="1400">
                <a:ea typeface="Calibri" panose="020F0502020204030204"/>
                <a:cs typeface="Calibri" panose="020F0502020204030204"/>
              </a:rPr>
              <a:t>AND</a:t>
            </a:r>
            <a:endParaRPr lang="en-GB"/>
          </a:p>
          <a:p>
            <a:pPr algn="ctr"/>
            <a:r>
              <a:rPr lang="en-GB" sz="1400" b="1"/>
              <a:t>Actual Values appear in Black </a:t>
            </a:r>
            <a:endParaRPr lang="en-GB" sz="1400" b="1">
              <a:ea typeface="Calibri"/>
              <a:cs typeface="Calibri"/>
            </a:endParaRPr>
          </a:p>
        </p:txBody>
      </p:sp>
      <p:sp>
        <p:nvSpPr>
          <p:cNvPr id="5" name="Left Brace 4">
            <a:extLst>
              <a:ext uri="{FF2B5EF4-FFF2-40B4-BE49-F238E27FC236}">
                <a16:creationId xmlns:a16="http://schemas.microsoft.com/office/drawing/2014/main" id="{3544EC5D-7950-8445-C972-47CE8377EABD}"/>
              </a:ext>
            </a:extLst>
          </p:cNvPr>
          <p:cNvSpPr/>
          <p:nvPr/>
        </p:nvSpPr>
        <p:spPr>
          <a:xfrm>
            <a:off x="1075240" y="3897731"/>
            <a:ext cx="354284" cy="1129720"/>
          </a:xfrm>
          <a:prstGeom prst="leftBrace">
            <a:avLst/>
          </a:prstGeom>
          <a:noFill/>
          <a:ln>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87EC1F74-E768-E710-73B2-151E6283B8E4}"/>
              </a:ext>
            </a:extLst>
          </p:cNvPr>
          <p:cNvSpPr txBox="1"/>
          <p:nvPr/>
        </p:nvSpPr>
        <p:spPr>
          <a:xfrm>
            <a:off x="0" y="1605714"/>
            <a:ext cx="1440015" cy="2893100"/>
          </a:xfrm>
          <a:prstGeom prst="rect">
            <a:avLst/>
          </a:prstGeom>
          <a:noFill/>
        </p:spPr>
        <p:txBody>
          <a:bodyPr wrap="square" rtlCol="0">
            <a:spAutoFit/>
          </a:bodyPr>
          <a:lstStyle/>
          <a:p>
            <a:r>
              <a:rPr lang="en-GB" sz="1400"/>
              <a:t>Starting with the first category ‘Industry’ and including the following ones(sector, category etc)  will allow a funnel approach and get the best insights in your personalised table  </a:t>
            </a:r>
          </a:p>
        </p:txBody>
      </p:sp>
    </p:spTree>
    <p:extLst>
      <p:ext uri="{BB962C8B-B14F-4D97-AF65-F5344CB8AC3E}">
        <p14:creationId xmlns:p14="http://schemas.microsoft.com/office/powerpoint/2010/main" val="2721153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81E3BE8A753145BF34A60D073C97AE" ma:contentTypeVersion="20" ma:contentTypeDescription="Create a new document." ma:contentTypeScope="" ma:versionID="a4063df53a95929fd1b5751cbd17307b">
  <xsd:schema xmlns:xsd="http://www.w3.org/2001/XMLSchema" xmlns:xs="http://www.w3.org/2001/XMLSchema" xmlns:p="http://schemas.microsoft.com/office/2006/metadata/properties" xmlns:ns2="9b490984-374f-44e1-8fad-3500ba73ae70" xmlns:ns3="c5a8b9a0-5bdd-41a6-baff-387ba6ba83ce" targetNamespace="http://schemas.microsoft.com/office/2006/metadata/properties" ma:root="true" ma:fieldsID="4290d024e7dbcb73ca372fa3b723e546" ns2:_="" ns3:_="">
    <xsd:import namespace="9b490984-374f-44e1-8fad-3500ba73ae70"/>
    <xsd:import namespace="c5a8b9a0-5bdd-41a6-baff-387ba6ba83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Signatur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90984-374f-44e1-8fad-3500ba73ae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Signature" ma:index="19" nillable="true" ma:displayName="Signature" ma:description="Awaiting signature " ma:format="Dropdown" ma:internalName="Signature">
      <xsd:simpleType>
        <xsd:restriction base="dms:Text">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5a0bbf5-8daf-4e96-8eff-5d92986914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a8b9a0-5bdd-41a6-baff-387ba6ba83c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6494984-3426-4c7e-aae5-6ee60dc77beb}" ma:internalName="TaxCatchAll" ma:showField="CatchAllData" ma:web="c5a8b9a0-5bdd-41a6-baff-387ba6ba83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5a8b9a0-5bdd-41a6-baff-387ba6ba83ce" xsi:nil="true"/>
    <lcf76f155ced4ddcb4097134ff3c332f xmlns="9b490984-374f-44e1-8fad-3500ba73ae70">
      <Terms xmlns="http://schemas.microsoft.com/office/infopath/2007/PartnerControls"/>
    </lcf76f155ced4ddcb4097134ff3c332f>
    <Signature xmlns="9b490984-374f-44e1-8fad-3500ba73ae70" xsi:nil="true"/>
  </documentManagement>
</p:properties>
</file>

<file path=customXml/itemProps1.xml><?xml version="1.0" encoding="utf-8"?>
<ds:datastoreItem xmlns:ds="http://schemas.openxmlformats.org/officeDocument/2006/customXml" ds:itemID="{862A5F52-8227-4361-812F-9A9D495E9B3F}">
  <ds:schemaRefs>
    <ds:schemaRef ds:uri="http://schemas.microsoft.com/sharepoint/v3/contenttype/forms"/>
  </ds:schemaRefs>
</ds:datastoreItem>
</file>

<file path=customXml/itemProps2.xml><?xml version="1.0" encoding="utf-8"?>
<ds:datastoreItem xmlns:ds="http://schemas.openxmlformats.org/officeDocument/2006/customXml" ds:itemID="{29B5D219-343E-484C-80AA-CF4FC2A215A5}">
  <ds:schemaRefs>
    <ds:schemaRef ds:uri="9b490984-374f-44e1-8fad-3500ba73ae70"/>
    <ds:schemaRef ds:uri="c5a8b9a0-5bdd-41a6-baff-387ba6ba83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89642A-646E-49D7-A4FF-9E48C7247DE6}">
  <ds:schemaRefs>
    <ds:schemaRef ds:uri="9b490984-374f-44e1-8fad-3500ba73ae70"/>
    <ds:schemaRef ds:uri="c5a8b9a0-5bdd-41a6-baff-387ba6ba83c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3242</Words>
  <Application>Microsoft Office PowerPoint</Application>
  <PresentationFormat>Widescreen</PresentationFormat>
  <Paragraphs>288</Paragraphs>
  <Slides>59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Calibri Light</vt:lpstr>
      <vt:lpstr>circular</vt:lpstr>
      <vt:lpstr>Segoe UI</vt:lpstr>
      <vt:lpstr>system-ui</vt:lpstr>
      <vt:lpstr>var(--font-family-secondary)</vt:lpstr>
      <vt:lpstr>Wingdings</vt:lpstr>
      <vt:lpstr>Office Theme</vt:lpstr>
      <vt:lpstr>Consumer Intelligence Centre How to Guide </vt:lpstr>
      <vt:lpstr>Content: </vt:lpstr>
      <vt:lpstr>PowerPoint Presentation</vt:lpstr>
      <vt:lpstr>Introduction Video:</vt:lpstr>
      <vt:lpstr>PowerPoint Presentation</vt:lpstr>
      <vt:lpstr>MARKET ANALYSER - Explore, analyze, and visualize data across multiple dimensions such as category, geography, and brand. Optimize the workflow of your analytics team - Analyze the market's direction, compare data, and make better investment decisions.   </vt:lpstr>
      <vt:lpstr>PowerPoint Presentation</vt:lpstr>
      <vt:lpstr>PowerPoint Presentation</vt:lpstr>
      <vt:lpstr>PowerPoint Presentation</vt:lpstr>
      <vt:lpstr>PowerPoint Presentation</vt:lpstr>
      <vt:lpstr>4. Exporting the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Once you have selected your refinements the number of reports will narrow and will be entirely focused on your search criteria:</vt:lpstr>
      <vt:lpstr>PowerPoint Presentation</vt:lpstr>
      <vt:lpstr>PowerPoint Presentation</vt:lpstr>
      <vt:lpstr>PowerPoint Presentation</vt:lpstr>
      <vt:lpstr>Countries: Analyse the performance and potential of a specific country. Insights into macroeconomic data, key reports, latest news…  </vt:lpstr>
      <vt:lpstr>This is a one stop shop for all of the insights into the specific country. Can click into any area of interest to explore further: </vt:lpstr>
      <vt:lpstr>PowerPoint Presentation</vt:lpstr>
      <vt:lpstr>Ability to narrow down the search to city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Prompts available on AI Hub Main Page: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Intelligence Centre How to Guide</dc:title>
  <dc:creator>Boyana Mutafchiyska</dc:creator>
  <cp:lastModifiedBy>Huyna Miranda Vergara</cp:lastModifiedBy>
  <cp:revision>5</cp:revision>
  <dcterms:created xsi:type="dcterms:W3CDTF">2024-07-30T13:05:03Z</dcterms:created>
  <dcterms:modified xsi:type="dcterms:W3CDTF">2024-10-04T11:18:21Z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0x0101002981E3BE8A753145BF34A60D073C97AE</vt:lpwstr>
  </property>
  <property fmtid="{D5CDD505-2E9C-101B-9397-08002B2CF9AE}" pid="3" name="MediaServiceImageTags">
    <vt:lpwstr/>
  </property>
</Properties>
</file>